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70" r:id="rId2"/>
    <p:sldId id="272" r:id="rId3"/>
    <p:sldId id="273" r:id="rId4"/>
    <p:sldId id="274" r:id="rId5"/>
    <p:sldId id="271" r:id="rId6"/>
    <p:sldId id="275" r:id="rId7"/>
    <p:sldId id="276" r:id="rId8"/>
    <p:sldId id="277" r:id="rId9"/>
    <p:sldId id="278" r:id="rId10"/>
    <p:sldId id="281" r:id="rId11"/>
    <p:sldId id="279" r:id="rId12"/>
    <p:sldId id="280" r:id="rId13"/>
    <p:sldId id="282" r:id="rId14"/>
    <p:sldId id="284" r:id="rId15"/>
    <p:sldId id="283" r:id="rId1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  <a:srgbClr val="6666FF"/>
    <a:srgbClr val="CC0099"/>
    <a:srgbClr val="33CC33"/>
    <a:srgbClr val="FF6600"/>
    <a:srgbClr val="0000FF"/>
    <a:srgbClr val="FFCCFF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050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17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52CC6EC9-4687-4D8A-9324-07897FF8966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495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6FB8F-715B-4137-91F3-0FE159519A67}" type="datetimeFigureOut">
              <a:rPr lang="cs-CZ" smtClean="0"/>
              <a:pPr/>
              <a:t>8.1.2014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45103-8AAA-4FEF-8E47-D962A9B7EA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03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921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922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22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922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922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22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92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923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923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AAB0C65-2847-401E-9DD8-3B48FF19F0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52354-8265-4ADB-AB3F-707B3F9E116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A5789-F471-4448-89B3-48D007DD1D1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643EE-AC37-4E65-894F-ADB68CA48A7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1E0AE-09A8-4E2A-9096-0CDA880BCBF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32685-C7A4-436A-B3EB-B201A798317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71CFE-6AED-45E0-B48A-E1739D69306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F4B17-229D-4F72-A7B1-19430122EDB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473D9-1ADE-4A22-B207-847C65655A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77A9E-F0E7-40C0-83A1-7368967EF6A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F6AE9-DE0C-4BC2-AE14-447F2D04F4D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CA2CB8-C9CB-45E3-AC43-11AA7473C11A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916113"/>
            <a:ext cx="7772400" cy="1462087"/>
          </a:xfrm>
        </p:spPr>
        <p:txBody>
          <a:bodyPr/>
          <a:lstStyle/>
          <a:p>
            <a:pPr algn="ctr"/>
            <a:r>
              <a:rPr lang="cs-CZ" sz="3600" b="1" dirty="0" smtClean="0"/>
              <a:t>Var</a:t>
            </a:r>
            <a:endParaRPr lang="cs-CZ" sz="3600" b="1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8038" y="6308725"/>
            <a:ext cx="6400800" cy="696913"/>
          </a:xfrm>
        </p:spPr>
        <p:txBody>
          <a:bodyPr/>
          <a:lstStyle/>
          <a:p>
            <a:r>
              <a:rPr lang="cs-CZ" dirty="0"/>
              <a:t>                   </a:t>
            </a:r>
            <a:endParaRPr lang="cs-CZ" sz="2000" b="1" dirty="0"/>
          </a:p>
        </p:txBody>
      </p:sp>
      <p:sp>
        <p:nvSpPr>
          <p:cNvPr id="10" name="Obdélník 9"/>
          <p:cNvSpPr/>
          <p:nvPr/>
        </p:nvSpPr>
        <p:spPr>
          <a:xfrm>
            <a:off x="2928926" y="6143644"/>
            <a:ext cx="857256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 rot="15120053">
            <a:off x="7735809" y="3458327"/>
            <a:ext cx="1571636" cy="1251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Picture 2" descr="C:\Documents and Settings\gargasovae\Local Settings\Temporary Internet Files\Content.IE5\EYLXIMMO\MC90043632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501008"/>
            <a:ext cx="295232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zvýšení teploty varu vody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57686" y="2017713"/>
            <a:ext cx="4597402" cy="4114800"/>
          </a:xfrm>
        </p:spPr>
        <p:txBody>
          <a:bodyPr/>
          <a:lstStyle/>
          <a:p>
            <a:r>
              <a:rPr lang="cs-CZ" b="1" dirty="0" smtClean="0"/>
              <a:t>zvýší-li se tlak nad povrchem kapaliny, zvýší se její teplota varu;</a:t>
            </a:r>
          </a:p>
          <a:p>
            <a:r>
              <a:rPr lang="cs-CZ" b="1" dirty="0" smtClean="0"/>
              <a:t>hromadící se páry zvyšují tlak nad kapalinou;</a:t>
            </a:r>
          </a:p>
          <a:p>
            <a:endParaRPr lang="cs-CZ" dirty="0"/>
          </a:p>
        </p:txBody>
      </p:sp>
      <p:pic>
        <p:nvPicPr>
          <p:cNvPr id="4" name="Picture 3" descr="G:\IMG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43987" t="47127" r="30218" b="34633"/>
          <a:stretch>
            <a:fillRect/>
          </a:stretch>
        </p:blipFill>
        <p:spPr bwMode="auto">
          <a:xfrm rot="10800000">
            <a:off x="-2" y="2071678"/>
            <a:ext cx="4500563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i="1" dirty="0" smtClean="0"/>
              <a:t>(zapiš do sešitu)</a:t>
            </a:r>
            <a:endParaRPr lang="cs-CZ" sz="28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17713"/>
            <a:ext cx="9144000" cy="4114800"/>
          </a:xfrm>
        </p:spPr>
        <p:txBody>
          <a:bodyPr/>
          <a:lstStyle/>
          <a:p>
            <a:pPr algn="just"/>
            <a:r>
              <a:rPr lang="cs-CZ" sz="3100" b="1" dirty="0" smtClean="0"/>
              <a:t>Při varu se kapalina vypařuje nejen na povrchu kapaliny, ale i </a:t>
            </a:r>
            <a:r>
              <a:rPr lang="cs-CZ" sz="3100" b="1" dirty="0" smtClean="0">
                <a:solidFill>
                  <a:srgbClr val="FF0000"/>
                </a:solidFill>
              </a:rPr>
              <a:t>uvnitř</a:t>
            </a:r>
            <a:r>
              <a:rPr lang="cs-CZ" sz="3100" b="1" dirty="0" smtClean="0"/>
              <a:t>.</a:t>
            </a:r>
          </a:p>
          <a:p>
            <a:pPr algn="just"/>
            <a:r>
              <a:rPr lang="cs-CZ" sz="3100" b="1" dirty="0" smtClean="0"/>
              <a:t>Var kapaliny nastane při teplotě varu, která závisí na </a:t>
            </a:r>
            <a:r>
              <a:rPr lang="cs-CZ" sz="3100" b="1" dirty="0" smtClean="0">
                <a:solidFill>
                  <a:srgbClr val="FF0000"/>
                </a:solidFill>
              </a:rPr>
              <a:t>druhu</a:t>
            </a:r>
            <a:r>
              <a:rPr lang="cs-CZ" sz="3100" b="1" dirty="0" smtClean="0"/>
              <a:t> kapaliny a na </a:t>
            </a:r>
            <a:r>
              <a:rPr lang="cs-CZ" sz="3100" b="1" dirty="0" smtClean="0">
                <a:solidFill>
                  <a:srgbClr val="FF0000"/>
                </a:solidFill>
              </a:rPr>
              <a:t>tlaku</a:t>
            </a:r>
            <a:r>
              <a:rPr lang="cs-CZ" sz="3100" b="1" dirty="0" smtClean="0"/>
              <a:t>.</a:t>
            </a:r>
          </a:p>
          <a:p>
            <a:pPr algn="just"/>
            <a:r>
              <a:rPr lang="cs-CZ" sz="3100" b="1" dirty="0" smtClean="0"/>
              <a:t>Teplota </a:t>
            </a:r>
            <a:r>
              <a:rPr lang="cs-CZ" sz="3100" b="1" smtClean="0"/>
              <a:t>t</a:t>
            </a:r>
            <a:r>
              <a:rPr lang="cs-CZ" sz="1600" b="1" smtClean="0"/>
              <a:t>v</a:t>
            </a:r>
            <a:r>
              <a:rPr lang="cs-CZ" sz="3100" b="1" smtClean="0"/>
              <a:t>  varu </a:t>
            </a:r>
            <a:r>
              <a:rPr lang="cs-CZ" sz="3100" b="1" dirty="0" smtClean="0"/>
              <a:t>vody při normálním tlaku je </a:t>
            </a:r>
            <a:r>
              <a:rPr lang="cs-CZ" sz="3100" b="1" dirty="0" smtClean="0">
                <a:solidFill>
                  <a:srgbClr val="6666FF"/>
                </a:solidFill>
              </a:rPr>
              <a:t>100 </a:t>
            </a:r>
            <a:r>
              <a:rPr lang="cs-CZ" sz="3100" b="1" baseline="30000" dirty="0" smtClean="0">
                <a:solidFill>
                  <a:srgbClr val="6666FF"/>
                </a:solidFill>
              </a:rPr>
              <a:t>0</a:t>
            </a:r>
            <a:r>
              <a:rPr lang="cs-CZ" sz="3100" b="1" dirty="0" smtClean="0">
                <a:solidFill>
                  <a:srgbClr val="6666FF"/>
                </a:solidFill>
              </a:rPr>
              <a:t>C</a:t>
            </a:r>
            <a:r>
              <a:rPr lang="cs-CZ" sz="3100" b="1" dirty="0" smtClean="0"/>
              <a:t>.</a:t>
            </a:r>
          </a:p>
          <a:p>
            <a:pPr algn="just"/>
            <a:r>
              <a:rPr lang="cs-CZ" sz="3100" b="1" dirty="0" smtClean="0"/>
              <a:t>Var kapaliny </a:t>
            </a:r>
            <a:r>
              <a:rPr lang="cs-CZ" sz="3100" b="1" dirty="0" smtClean="0">
                <a:solidFill>
                  <a:srgbClr val="008000"/>
                </a:solidFill>
              </a:rPr>
              <a:t>trvá</a:t>
            </a:r>
            <a:r>
              <a:rPr lang="cs-CZ" sz="3100" b="1" dirty="0" smtClean="0"/>
              <a:t> pokud kapalina přijímá teplo </a:t>
            </a:r>
            <a:r>
              <a:rPr lang="cs-CZ" sz="3100" b="1" dirty="0" smtClean="0">
                <a:solidFill>
                  <a:srgbClr val="008000"/>
                </a:solidFill>
              </a:rPr>
              <a:t>postačující</a:t>
            </a:r>
            <a:r>
              <a:rPr lang="cs-CZ" sz="3100" b="1" dirty="0" smtClean="0"/>
              <a:t> ke změně skupenství kapalného na plynné při stálé teplotě varu.</a:t>
            </a:r>
            <a:endParaRPr lang="cs-CZ" sz="3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i="1" dirty="0" smtClean="0"/>
              <a:t>(zapiš do sešitu)</a:t>
            </a:r>
            <a:endParaRPr lang="cs-CZ" sz="28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17713"/>
            <a:ext cx="8955088" cy="4114800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Měrné skupenské teplo varu </a:t>
            </a:r>
            <a:r>
              <a:rPr lang="cs-CZ" b="1" dirty="0" smtClean="0"/>
              <a:t>je teplo, které potřebuje 1 kg kapaliny při teplotě varu a při normálním tlaku, aby se kapalina změnila v páru téže teploty.</a:t>
            </a:r>
          </a:p>
          <a:p>
            <a:r>
              <a:rPr lang="cs-CZ" b="1" dirty="0" smtClean="0"/>
              <a:t>Voda může také vařit při nižší teplotě při sníženém tlaku ( ve vysokých horách) nebo při vyšší teplotě při zvýšeném tlaku ( v tlakovém hrnci).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RADIM\Plocha\motory\IMG_0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20000"/>
          </a:blip>
          <a:srcRect l="30469" t="29089" r="8154" b="32716"/>
          <a:stretch>
            <a:fillRect/>
          </a:stretch>
        </p:blipFill>
        <p:spPr bwMode="auto">
          <a:xfrm>
            <a:off x="-1" y="1"/>
            <a:ext cx="7793183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50963" y="-214338"/>
            <a:ext cx="7793037" cy="1462087"/>
          </a:xfrm>
        </p:spPr>
        <p:txBody>
          <a:bodyPr/>
          <a:lstStyle/>
          <a:p>
            <a:pPr algn="ctr"/>
            <a:r>
              <a:rPr lang="cs-CZ" b="1" dirty="0" smtClean="0"/>
              <a:t>var za sníženého tlaku</a:t>
            </a:r>
            <a:endParaRPr lang="cs-CZ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7" name="Picture 3" descr="G:\IM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20000"/>
          </a:blip>
          <a:srcRect l="18193" t="38674" r="1278" b="30148"/>
          <a:stretch>
            <a:fillRect/>
          </a:stretch>
        </p:blipFill>
        <p:spPr bwMode="auto">
          <a:xfrm rot="10800000">
            <a:off x="-1" y="994314"/>
            <a:ext cx="9144001" cy="50064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245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Odpověz do sešitu: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17712"/>
            <a:ext cx="8955088" cy="4651647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cs-CZ" dirty="0" smtClean="0"/>
              <a:t>V čem se liší var od vypařování?</a:t>
            </a:r>
          </a:p>
          <a:p>
            <a:pPr marL="514350" indent="-514350">
              <a:buAutoNum type="arabicParenR"/>
            </a:pPr>
            <a:r>
              <a:rPr lang="cs-CZ" dirty="0" smtClean="0"/>
              <a:t>Co je to skupenské teplo varu?</a:t>
            </a:r>
          </a:p>
          <a:p>
            <a:pPr marL="514350" indent="-514350">
              <a:buAutoNum type="arabicParenR"/>
            </a:pPr>
            <a:r>
              <a:rPr lang="cs-CZ" dirty="0" smtClean="0"/>
              <a:t>Co víme o teplotě varu těkavých látek?</a:t>
            </a:r>
          </a:p>
          <a:p>
            <a:pPr marL="514350" indent="-514350">
              <a:buAutoNum type="arabicParenR"/>
            </a:pPr>
            <a:r>
              <a:rPr lang="cs-CZ" dirty="0" smtClean="0"/>
              <a:t>Jaké znáš těkavé látky?</a:t>
            </a:r>
          </a:p>
          <a:p>
            <a:pPr marL="514350" indent="-514350">
              <a:buAutoNum type="arabicParenR"/>
            </a:pPr>
            <a:r>
              <a:rPr lang="cs-CZ" dirty="0" smtClean="0"/>
              <a:t>Může voda vřít i při vyšší teplotě, než 100 °C?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Hledej odpověď!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17713"/>
            <a:ext cx="8955088" cy="4114800"/>
          </a:xfrm>
        </p:spPr>
        <p:txBody>
          <a:bodyPr/>
          <a:lstStyle/>
          <a:p>
            <a:pPr algn="ctr">
              <a:buNone/>
            </a:pPr>
            <a:endParaRPr lang="cs-CZ" b="1" dirty="0" smtClean="0"/>
          </a:p>
          <a:p>
            <a:pPr algn="ctr">
              <a:buNone/>
            </a:pPr>
            <a:endParaRPr lang="cs-CZ" b="1" dirty="0" smtClean="0"/>
          </a:p>
          <a:p>
            <a:pPr algn="ctr">
              <a:buNone/>
            </a:pPr>
            <a:r>
              <a:rPr lang="cs-CZ" sz="4400" b="1" dirty="0" smtClean="0"/>
              <a:t>Čím se liší </a:t>
            </a:r>
            <a:r>
              <a:rPr lang="cs-CZ" sz="4400" b="1" dirty="0" smtClean="0">
                <a:solidFill>
                  <a:srgbClr val="FF0000"/>
                </a:solidFill>
              </a:rPr>
              <a:t>var</a:t>
            </a:r>
            <a:r>
              <a:rPr lang="cs-CZ" sz="4400" b="1" dirty="0" smtClean="0"/>
              <a:t> od </a:t>
            </a:r>
            <a:r>
              <a:rPr lang="cs-CZ" sz="4400" b="1" dirty="0" smtClean="0">
                <a:solidFill>
                  <a:srgbClr val="6666FF"/>
                </a:solidFill>
              </a:rPr>
              <a:t>vypařování</a:t>
            </a:r>
            <a:r>
              <a:rPr lang="cs-CZ" sz="4400" b="1" dirty="0" smtClean="0"/>
              <a:t>?</a:t>
            </a:r>
            <a:endParaRPr lang="cs-CZ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          var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43372" y="1857364"/>
            <a:ext cx="5000628" cy="4786322"/>
          </a:xfrm>
        </p:spPr>
        <p:txBody>
          <a:bodyPr/>
          <a:lstStyle/>
          <a:p>
            <a:r>
              <a:rPr lang="cs-CZ" sz="2800" b="1" dirty="0" smtClean="0"/>
              <a:t>při teplotě vody asi </a:t>
            </a:r>
            <a:br>
              <a:rPr lang="cs-CZ" sz="2800" b="1" dirty="0" smtClean="0"/>
            </a:br>
            <a:r>
              <a:rPr lang="cs-CZ" sz="2800" b="1" dirty="0" smtClean="0"/>
              <a:t>100 </a:t>
            </a:r>
            <a:r>
              <a:rPr lang="cs-CZ" sz="2800" b="1" baseline="30000" dirty="0" smtClean="0"/>
              <a:t>0</a:t>
            </a:r>
            <a:r>
              <a:rPr lang="cs-CZ" sz="2800" b="1" dirty="0" smtClean="0"/>
              <a:t>C vystupují bubliny k povrchu vody, kde zanikají a pára uniká do vzduchu</a:t>
            </a:r>
          </a:p>
          <a:p>
            <a:r>
              <a:rPr lang="cs-CZ" sz="2800" b="1" dirty="0" smtClean="0"/>
              <a:t>tím se voda vypařuje nejen na povrchu, ale i uvnitř;</a:t>
            </a:r>
          </a:p>
          <a:p>
            <a:r>
              <a:rPr lang="cs-CZ" sz="2800" b="1" dirty="0" smtClean="0"/>
              <a:t>tento způsob vypařování nazýváme </a:t>
            </a:r>
            <a:r>
              <a:rPr lang="cs-CZ" sz="2800" b="1" dirty="0" smtClean="0">
                <a:solidFill>
                  <a:srgbClr val="FF0000"/>
                </a:solidFill>
              </a:rPr>
              <a:t>var</a:t>
            </a:r>
            <a:r>
              <a:rPr lang="cs-CZ" sz="2800" b="1" dirty="0" smtClean="0"/>
              <a:t> kapaliny</a:t>
            </a:r>
            <a:endParaRPr lang="cs-CZ" sz="2800" b="1" dirty="0"/>
          </a:p>
        </p:txBody>
      </p:sp>
      <p:pic>
        <p:nvPicPr>
          <p:cNvPr id="1026" name="Picture 2" descr="C:\Documents and Settings\RADIM\Plocha\motory\IMG_0013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32990" t="19248" r="43385" b="52681"/>
          <a:stretch>
            <a:fillRect/>
          </a:stretch>
        </p:blipFill>
        <p:spPr bwMode="auto">
          <a:xfrm>
            <a:off x="-1" y="1"/>
            <a:ext cx="40821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6600" b="1" dirty="0" smtClean="0"/>
              <a:t>var</a:t>
            </a:r>
            <a:endParaRPr lang="cs-CZ" sz="6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57364"/>
            <a:ext cx="9144000" cy="4114800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var</a:t>
            </a:r>
            <a:r>
              <a:rPr lang="cs-CZ" sz="2800" b="1" dirty="0" smtClean="0"/>
              <a:t> kapaliny nastane při teplotě varu </a:t>
            </a:r>
            <a:r>
              <a:rPr lang="cs-CZ" sz="2800" b="1" dirty="0" err="1" smtClean="0">
                <a:solidFill>
                  <a:srgbClr val="FF0000"/>
                </a:solidFill>
              </a:rPr>
              <a:t>t</a:t>
            </a:r>
            <a:r>
              <a:rPr lang="cs-CZ" sz="2800" b="1" baseline="-25000" dirty="0" err="1" smtClean="0">
                <a:solidFill>
                  <a:srgbClr val="FF0000"/>
                </a:solidFill>
              </a:rPr>
              <a:t>v</a:t>
            </a:r>
            <a:r>
              <a:rPr lang="cs-CZ" sz="2800" b="1" dirty="0" smtClean="0"/>
              <a:t>, která závisí na </a:t>
            </a:r>
            <a:r>
              <a:rPr lang="cs-CZ" sz="2800" b="1" dirty="0" smtClean="0">
                <a:solidFill>
                  <a:srgbClr val="6666FF"/>
                </a:solidFill>
              </a:rPr>
              <a:t>druhu</a:t>
            </a:r>
            <a:r>
              <a:rPr lang="cs-CZ" sz="2800" b="1" dirty="0" smtClean="0"/>
              <a:t> kapaliny a na </a:t>
            </a:r>
            <a:r>
              <a:rPr lang="cs-CZ" sz="2800" b="1" dirty="0" smtClean="0">
                <a:solidFill>
                  <a:srgbClr val="6666FF"/>
                </a:solidFill>
              </a:rPr>
              <a:t>tlaku</a:t>
            </a:r>
            <a:r>
              <a:rPr lang="cs-CZ" sz="2800" b="1" dirty="0" smtClean="0"/>
              <a:t> nad povrchem kapaliny;</a:t>
            </a:r>
          </a:p>
          <a:p>
            <a:r>
              <a:rPr lang="cs-CZ" sz="2800" b="1" dirty="0" smtClean="0"/>
              <a:t>var kapaliny </a:t>
            </a:r>
            <a:r>
              <a:rPr lang="cs-CZ" sz="2800" b="1" dirty="0" smtClean="0">
                <a:solidFill>
                  <a:srgbClr val="33CC33"/>
                </a:solidFill>
              </a:rPr>
              <a:t>trvá</a:t>
            </a:r>
            <a:r>
              <a:rPr lang="cs-CZ" sz="2800" b="1" dirty="0" smtClean="0"/>
              <a:t>, pokud kapalina přijímá teplo </a:t>
            </a:r>
            <a:r>
              <a:rPr lang="cs-CZ" sz="2800" b="1" dirty="0" smtClean="0">
                <a:solidFill>
                  <a:srgbClr val="33CC33"/>
                </a:solidFill>
              </a:rPr>
              <a:t>postačující</a:t>
            </a:r>
            <a:r>
              <a:rPr lang="cs-CZ" sz="2800" b="1" dirty="0" smtClean="0"/>
              <a:t> ke změně skupenství kapalného v plynné při stálé teplotě varu;</a:t>
            </a:r>
          </a:p>
          <a:p>
            <a:r>
              <a:rPr lang="cs-CZ" sz="2800" b="1" dirty="0" smtClean="0"/>
              <a:t>toto teplo se nazývá </a:t>
            </a:r>
            <a:r>
              <a:rPr lang="cs-CZ" sz="2800" b="1" dirty="0" smtClean="0">
                <a:solidFill>
                  <a:srgbClr val="CC0099"/>
                </a:solidFill>
              </a:rPr>
              <a:t>skupenské teplo varu </a:t>
            </a:r>
            <a:r>
              <a:rPr lang="cs-CZ" sz="2800" b="1" dirty="0" smtClean="0"/>
              <a:t>kapaliny;</a:t>
            </a:r>
          </a:p>
          <a:p>
            <a:r>
              <a:rPr lang="cs-CZ" sz="2800" b="1" dirty="0" smtClean="0"/>
              <a:t>abychom mohli porovnávat skupenská tepla varu různých kapalin, zavádíme podobně jako u tání, </a:t>
            </a: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měrné skupenské teplo varu </a:t>
            </a:r>
            <a:r>
              <a:rPr lang="cs-CZ" sz="2800" b="1" dirty="0" err="1" smtClean="0">
                <a:solidFill>
                  <a:schemeClr val="accent6">
                    <a:lumMod val="50000"/>
                  </a:schemeClr>
                </a:solidFill>
              </a:rPr>
              <a:t>l</a:t>
            </a:r>
            <a:r>
              <a:rPr lang="cs-CZ" sz="2800" b="1" baseline="-25000" dirty="0" err="1" smtClean="0">
                <a:solidFill>
                  <a:schemeClr val="accent6">
                    <a:lumMod val="50000"/>
                  </a:schemeClr>
                </a:solidFill>
              </a:rPr>
              <a:t>v</a:t>
            </a:r>
            <a:r>
              <a:rPr lang="cs-CZ" sz="2800" b="1" baseline="-25000" dirty="0" smtClean="0"/>
              <a:t>;</a:t>
            </a:r>
            <a:endParaRPr lang="cs-CZ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měrné skupenské teplo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57364"/>
            <a:ext cx="9144000" cy="4114800"/>
          </a:xfrm>
        </p:spPr>
        <p:txBody>
          <a:bodyPr/>
          <a:lstStyle/>
          <a:p>
            <a:r>
              <a:rPr lang="cs-CZ" sz="2800" b="1" dirty="0" smtClean="0"/>
              <a:t>teplo přijaté při změně kapaliny v plyn je rovno energii potřebné k oddělení molekul, tak aby se mohly pohybovat volně </a:t>
            </a:r>
            <a:r>
              <a:rPr lang="cs-CZ" sz="2800" b="1" smtClean="0"/>
              <a:t>jako plyn;</a:t>
            </a:r>
            <a:endParaRPr lang="cs-CZ" sz="2800" b="1" dirty="0"/>
          </a:p>
        </p:txBody>
      </p:sp>
      <p:pic>
        <p:nvPicPr>
          <p:cNvPr id="1026" name="Picture 2" descr="C:\Documents and Settings\RADIM\Plocha\motory\IMG_0006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26375" t="39539" r="32544" b="49339"/>
          <a:stretch>
            <a:fillRect/>
          </a:stretch>
        </p:blipFill>
        <p:spPr bwMode="auto">
          <a:xfrm>
            <a:off x="0" y="3571876"/>
            <a:ext cx="9144001" cy="350043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příklad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17713"/>
            <a:ext cx="8955088" cy="41148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Picture 2" descr="C:\Documents and Settings\RADIM\Plocha\motory\IMG_0013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33220" t="48437" r="13883" b="46497"/>
          <a:stretch>
            <a:fillRect/>
          </a:stretch>
        </p:blipFill>
        <p:spPr bwMode="auto">
          <a:xfrm>
            <a:off x="0" y="3071810"/>
            <a:ext cx="9144000" cy="123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výpočet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4786321"/>
            <a:ext cx="8955088" cy="1346191"/>
          </a:xfrm>
        </p:spPr>
        <p:txBody>
          <a:bodyPr/>
          <a:lstStyle/>
          <a:p>
            <a:r>
              <a:rPr lang="cs-CZ" b="1" dirty="0" smtClean="0"/>
              <a:t>teplo potřebné na přeměnu vařící se vody na páru je téměř 7krát větší než teplo, které potřebujeme k roztopení ledu o stejné hmotnosti</a:t>
            </a:r>
            <a:endParaRPr lang="cs-CZ" b="1" dirty="0"/>
          </a:p>
        </p:txBody>
      </p:sp>
      <p:pic>
        <p:nvPicPr>
          <p:cNvPr id="4" name="Picture 2" descr="C:\Documents and Settings\RADIM\Plocha\motory\IMG_0013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33220" t="55159" r="13883" b="34025"/>
          <a:stretch>
            <a:fillRect/>
          </a:stretch>
        </p:blipFill>
        <p:spPr bwMode="auto">
          <a:xfrm>
            <a:off x="0" y="2143116"/>
            <a:ext cx="9144000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teplota varu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17713"/>
            <a:ext cx="8955088" cy="4114800"/>
          </a:xfrm>
        </p:spPr>
        <p:txBody>
          <a:bodyPr/>
          <a:lstStyle/>
          <a:p>
            <a:r>
              <a:rPr lang="cs-CZ" b="1" dirty="0" smtClean="0"/>
              <a:t>teplota varu různých látek při určitém tlaku se zjišťuje na základě pokusů;</a:t>
            </a:r>
          </a:p>
          <a:p>
            <a:r>
              <a:rPr lang="cs-CZ" b="1" dirty="0" smtClean="0"/>
              <a:t>teploty varu jsou uvedeny v Tabulkách;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těkavé látky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42908" y="1857364"/>
            <a:ext cx="9286908" cy="3571900"/>
          </a:xfrm>
        </p:spPr>
        <p:txBody>
          <a:bodyPr/>
          <a:lstStyle/>
          <a:p>
            <a:r>
              <a:rPr lang="cs-CZ" sz="2800" b="1" dirty="0" smtClean="0"/>
              <a:t>kapaliny, které mají nižší teplotu varu při normálním tlaku, se </a:t>
            </a:r>
            <a:r>
              <a:rPr lang="cs-CZ" sz="2800" b="1" dirty="0" smtClean="0"/>
              <a:t>vypařují rychleji </a:t>
            </a:r>
            <a:r>
              <a:rPr lang="cs-CZ" sz="2800" b="1" dirty="0" smtClean="0"/>
              <a:t>než kapaliny s vyšší teplotou varu – jsou to těkavé kapaliny;</a:t>
            </a:r>
          </a:p>
          <a:p>
            <a:r>
              <a:rPr lang="cs-CZ" sz="2800" b="1" dirty="0" smtClean="0"/>
              <a:t>těkavé hořlavé kapaliny, např. aceton nebo benzin, se rychle vypařují a jejich páry se snadno vzněcují (ve směsi se vzduchem jsou výbušné);</a:t>
            </a:r>
          </a:p>
          <a:p>
            <a:pPr algn="ctr">
              <a:buNone/>
            </a:pPr>
            <a:r>
              <a:rPr lang="cs-CZ" sz="3100" b="1" dirty="0" smtClean="0">
                <a:solidFill>
                  <a:srgbClr val="FF0000"/>
                </a:solidFill>
              </a:rPr>
              <a:t>S těkavými hořlavými kapalinami nesmíme nikdy pracovat v blízkosti otevřeného ohně!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1772</TotalTime>
  <Words>431</Words>
  <Application>Microsoft Office PowerPoint</Application>
  <PresentationFormat>Předvádění na obrazovce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Směsice</vt:lpstr>
      <vt:lpstr>Var</vt:lpstr>
      <vt:lpstr>Hledej odpověď!</vt:lpstr>
      <vt:lpstr>          var</vt:lpstr>
      <vt:lpstr>var</vt:lpstr>
      <vt:lpstr>měrné skupenské teplo</vt:lpstr>
      <vt:lpstr>příklad</vt:lpstr>
      <vt:lpstr>výpočet</vt:lpstr>
      <vt:lpstr>teplota varu</vt:lpstr>
      <vt:lpstr>těkavé látky</vt:lpstr>
      <vt:lpstr>zvýšení teploty varu vody</vt:lpstr>
      <vt:lpstr>(zapiš do sešitu)</vt:lpstr>
      <vt:lpstr>(zapiš do sešitu)</vt:lpstr>
      <vt:lpstr>var za sníženého tlaku</vt:lpstr>
      <vt:lpstr>Prezentace aplikace PowerPoint</vt:lpstr>
      <vt:lpstr>Odpověz do sešitu:</vt:lpstr>
    </vt:vector>
  </TitlesOfParts>
  <Company>mrdka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Stavba látek</dc:title>
  <dc:creator>sekacos</dc:creator>
  <cp:lastModifiedBy>Eva Gargašová</cp:lastModifiedBy>
  <cp:revision>173</cp:revision>
  <dcterms:created xsi:type="dcterms:W3CDTF">2006-09-10T17:24:55Z</dcterms:created>
  <dcterms:modified xsi:type="dcterms:W3CDTF">2014-01-08T06:35:34Z</dcterms:modified>
</cp:coreProperties>
</file>