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5" r:id="rId10"/>
    <p:sldId id="266" r:id="rId11"/>
    <p:sldId id="267" r:id="rId12"/>
    <p:sldId id="269" r:id="rId13"/>
    <p:sldId id="270" r:id="rId14"/>
    <p:sldId id="268" r:id="rId15"/>
    <p:sldId id="271" r:id="rId16"/>
    <p:sldId id="28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19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19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19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7651EF6-8D0D-4469-8EE4-B1B9CFC92FB2}" type="datetimeFigureOut">
              <a:rPr lang="cs-CZ" smtClean="0"/>
              <a:pPr/>
              <a:t>20.1.2014</a:t>
            </a:fld>
            <a:endParaRPr lang="cs-CZ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E16AC6-971B-4949-8B73-8FC104712A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51EF6-8D0D-4469-8EE4-B1B9CFC92FB2}" type="datetimeFigureOut">
              <a:rPr lang="cs-CZ" smtClean="0"/>
              <a:pPr/>
              <a:t>20.1.2014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6AC6-971B-4949-8B73-8FC104712A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51EF6-8D0D-4469-8EE4-B1B9CFC92FB2}" type="datetimeFigureOut">
              <a:rPr lang="cs-CZ" smtClean="0"/>
              <a:pPr/>
              <a:t>20.1.2014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6AC6-971B-4949-8B73-8FC104712A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51EF6-8D0D-4469-8EE4-B1B9CFC92FB2}" type="datetimeFigureOut">
              <a:rPr lang="cs-CZ" smtClean="0"/>
              <a:pPr/>
              <a:t>20.1.2014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6AC6-971B-4949-8B73-8FC104712A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51EF6-8D0D-4469-8EE4-B1B9CFC92FB2}" type="datetimeFigureOut">
              <a:rPr lang="cs-CZ" smtClean="0"/>
              <a:pPr/>
              <a:t>20.1.2014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6AC6-971B-4949-8B73-8FC104712A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51EF6-8D0D-4469-8EE4-B1B9CFC92FB2}" type="datetimeFigureOut">
              <a:rPr lang="cs-CZ" smtClean="0"/>
              <a:pPr/>
              <a:t>20.1.2014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6AC6-971B-4949-8B73-8FC104712A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51EF6-8D0D-4469-8EE4-B1B9CFC92FB2}" type="datetimeFigureOut">
              <a:rPr lang="cs-CZ" smtClean="0"/>
              <a:pPr/>
              <a:t>20.1.2014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6AC6-971B-4949-8B73-8FC104712A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51EF6-8D0D-4469-8EE4-B1B9CFC92FB2}" type="datetimeFigureOut">
              <a:rPr lang="cs-CZ" smtClean="0"/>
              <a:pPr/>
              <a:t>20.1.2014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6AC6-971B-4949-8B73-8FC104712A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51EF6-8D0D-4469-8EE4-B1B9CFC92FB2}" type="datetimeFigureOut">
              <a:rPr lang="cs-CZ" smtClean="0"/>
              <a:pPr/>
              <a:t>20.1.2014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6AC6-971B-4949-8B73-8FC104712A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51EF6-8D0D-4469-8EE4-B1B9CFC92FB2}" type="datetimeFigureOut">
              <a:rPr lang="cs-CZ" smtClean="0"/>
              <a:pPr/>
              <a:t>20.1.2014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6AC6-971B-4949-8B73-8FC104712A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51EF6-8D0D-4469-8EE4-B1B9CFC92FB2}" type="datetimeFigureOut">
              <a:rPr lang="cs-CZ" smtClean="0"/>
              <a:pPr/>
              <a:t>20.1.2014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6AC6-971B-4949-8B73-8FC104712A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77651EF6-8D0D-4469-8EE4-B1B9CFC92FB2}" type="datetimeFigureOut">
              <a:rPr lang="cs-CZ" smtClean="0"/>
              <a:pPr/>
              <a:t>20.1.2014</a:t>
            </a:fld>
            <a:endParaRPr lang="cs-CZ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cs-CZ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CE16AC6-971B-4949-8B73-8FC104712A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844675"/>
            <a:ext cx="8061325" cy="1462088"/>
          </a:xfrm>
        </p:spPr>
        <p:txBody>
          <a:bodyPr/>
          <a:lstStyle/>
          <a:p>
            <a:pPr eaLnBrk="1" hangingPunct="1"/>
            <a:r>
              <a:rPr lang="cs-CZ" b="1" smtClean="0"/>
              <a:t>                 Tření</a:t>
            </a:r>
            <a:endParaRPr lang="cs-CZ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6308725"/>
            <a:ext cx="6400800" cy="696913"/>
          </a:xfrm>
        </p:spPr>
        <p:txBody>
          <a:bodyPr/>
          <a:lstStyle/>
          <a:p>
            <a:pPr eaLnBrk="1" hangingPunct="1"/>
            <a:r>
              <a:rPr lang="cs-CZ" dirty="0" smtClean="0"/>
              <a:t>                   </a:t>
            </a:r>
            <a:endParaRPr lang="cs-CZ" sz="2000" b="1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771775" y="0"/>
            <a:ext cx="646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 dirty="0"/>
              <a:t>          </a:t>
            </a:r>
          </a:p>
        </p:txBody>
      </p:sp>
      <p:pic>
        <p:nvPicPr>
          <p:cNvPr id="1026" name="Picture 2" descr="C:\Documents and Settings\RADIM\Plocha\Foto fyzika\Síla 7. ročník\skenovat0001.jpg"/>
          <p:cNvPicPr>
            <a:picLocks noChangeAspect="1" noChangeArrowheads="1"/>
          </p:cNvPicPr>
          <p:nvPr/>
        </p:nvPicPr>
        <p:blipFill>
          <a:blip r:embed="rId2" cstate="print"/>
          <a:srcRect l="42647" t="49324" r="34375" b="11911"/>
          <a:stretch>
            <a:fillRect/>
          </a:stretch>
        </p:blipFill>
        <p:spPr bwMode="auto">
          <a:xfrm rot="5400000">
            <a:off x="3289195" y="1782847"/>
            <a:ext cx="249417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Jak měřit třecí sílu?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1571604" y="5929330"/>
            <a:ext cx="6572296" cy="4286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2428860" y="4929198"/>
            <a:ext cx="2857520" cy="10001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Volný tvar 9"/>
          <p:cNvSpPr/>
          <p:nvPr/>
        </p:nvSpPr>
        <p:spPr bwMode="auto">
          <a:xfrm>
            <a:off x="5286380" y="5357826"/>
            <a:ext cx="686874" cy="317678"/>
          </a:xfrm>
          <a:custGeom>
            <a:avLst/>
            <a:gdLst>
              <a:gd name="connsiteX0" fmla="*/ 0 w 686874"/>
              <a:gd name="connsiteY0" fmla="*/ 96591 h 317678"/>
              <a:gd name="connsiteX1" fmla="*/ 321972 w 686874"/>
              <a:gd name="connsiteY1" fmla="*/ 96591 h 317678"/>
              <a:gd name="connsiteX2" fmla="*/ 618186 w 686874"/>
              <a:gd name="connsiteY2" fmla="*/ 32197 h 317678"/>
              <a:gd name="connsiteX3" fmla="*/ 643944 w 686874"/>
              <a:gd name="connsiteY3" fmla="*/ 289774 h 317678"/>
              <a:gd name="connsiteX4" fmla="*/ 360608 w 686874"/>
              <a:gd name="connsiteY4" fmla="*/ 199622 h 31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74" h="317678">
                <a:moveTo>
                  <a:pt x="0" y="96591"/>
                </a:moveTo>
                <a:cubicBezTo>
                  <a:pt x="109470" y="101957"/>
                  <a:pt x="218941" y="107323"/>
                  <a:pt x="321972" y="96591"/>
                </a:cubicBezTo>
                <a:cubicBezTo>
                  <a:pt x="425003" y="85859"/>
                  <a:pt x="564524" y="0"/>
                  <a:pt x="618186" y="32197"/>
                </a:cubicBezTo>
                <a:cubicBezTo>
                  <a:pt x="671848" y="64394"/>
                  <a:pt x="686874" y="261870"/>
                  <a:pt x="643944" y="289774"/>
                </a:cubicBezTo>
                <a:cubicBezTo>
                  <a:pt x="601014" y="317678"/>
                  <a:pt x="382073" y="221087"/>
                  <a:pt x="360608" y="199622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 bwMode="auto">
          <a:xfrm>
            <a:off x="5929322" y="5500702"/>
            <a:ext cx="1357322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ovéPole 12"/>
          <p:cNvSpPr txBox="1"/>
          <p:nvPr/>
        </p:nvSpPr>
        <p:spPr>
          <a:xfrm>
            <a:off x="6286512" y="4572008"/>
            <a:ext cx="587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F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214311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Připevníme ke kvádru s háčkem siloměr a táhneme ho po vodorovné desce rovnoměrně přímočaře. Jakou sílu při tom měří siloměr?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Působící síly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1571604" y="4572008"/>
            <a:ext cx="6572296" cy="4286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2500298" y="3571876"/>
            <a:ext cx="2857520" cy="10001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Volný tvar 9"/>
          <p:cNvSpPr/>
          <p:nvPr/>
        </p:nvSpPr>
        <p:spPr bwMode="auto">
          <a:xfrm>
            <a:off x="5357818" y="4000504"/>
            <a:ext cx="686874" cy="317678"/>
          </a:xfrm>
          <a:custGeom>
            <a:avLst/>
            <a:gdLst>
              <a:gd name="connsiteX0" fmla="*/ 0 w 686874"/>
              <a:gd name="connsiteY0" fmla="*/ 96591 h 317678"/>
              <a:gd name="connsiteX1" fmla="*/ 321972 w 686874"/>
              <a:gd name="connsiteY1" fmla="*/ 96591 h 317678"/>
              <a:gd name="connsiteX2" fmla="*/ 618186 w 686874"/>
              <a:gd name="connsiteY2" fmla="*/ 32197 h 317678"/>
              <a:gd name="connsiteX3" fmla="*/ 643944 w 686874"/>
              <a:gd name="connsiteY3" fmla="*/ 289774 h 317678"/>
              <a:gd name="connsiteX4" fmla="*/ 360608 w 686874"/>
              <a:gd name="connsiteY4" fmla="*/ 199622 h 31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74" h="317678">
                <a:moveTo>
                  <a:pt x="0" y="96591"/>
                </a:moveTo>
                <a:cubicBezTo>
                  <a:pt x="109470" y="101957"/>
                  <a:pt x="218941" y="107323"/>
                  <a:pt x="321972" y="96591"/>
                </a:cubicBezTo>
                <a:cubicBezTo>
                  <a:pt x="425003" y="85859"/>
                  <a:pt x="564524" y="0"/>
                  <a:pt x="618186" y="32197"/>
                </a:cubicBezTo>
                <a:cubicBezTo>
                  <a:pt x="671848" y="64394"/>
                  <a:pt x="686874" y="261870"/>
                  <a:pt x="643944" y="289774"/>
                </a:cubicBezTo>
                <a:cubicBezTo>
                  <a:pt x="601014" y="317678"/>
                  <a:pt x="382073" y="221087"/>
                  <a:pt x="360608" y="199622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 bwMode="auto">
          <a:xfrm>
            <a:off x="6000760" y="4143380"/>
            <a:ext cx="1357322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ovéPole 12"/>
          <p:cNvSpPr txBox="1"/>
          <p:nvPr/>
        </p:nvSpPr>
        <p:spPr>
          <a:xfrm>
            <a:off x="6286512" y="2928934"/>
            <a:ext cx="587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F</a:t>
            </a:r>
            <a:endParaRPr lang="cs-CZ" sz="54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 bwMode="auto">
          <a:xfrm rot="10800000">
            <a:off x="1785918" y="4572008"/>
            <a:ext cx="1500198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ovéPole 19"/>
          <p:cNvSpPr txBox="1"/>
          <p:nvPr/>
        </p:nvSpPr>
        <p:spPr>
          <a:xfrm>
            <a:off x="1500166" y="3429000"/>
            <a:ext cx="77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err="1" smtClean="0">
                <a:solidFill>
                  <a:srgbClr val="0070C0"/>
                </a:solidFill>
              </a:rPr>
              <a:t>F</a:t>
            </a:r>
            <a:r>
              <a:rPr lang="cs-CZ" sz="5400" b="1" baseline="-25000" dirty="0" err="1" smtClean="0">
                <a:solidFill>
                  <a:srgbClr val="0070C0"/>
                </a:solidFill>
              </a:rPr>
              <a:t>t</a:t>
            </a:r>
            <a:endParaRPr lang="cs-CZ" sz="54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21431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 </a:t>
            </a:r>
            <a:endParaRPr lang="cs-CZ" sz="3200" b="1" dirty="0"/>
          </a:p>
        </p:txBody>
      </p:sp>
      <p:cxnSp>
        <p:nvCxnSpPr>
          <p:cNvPr id="19" name="Přímá spojovací šipka 18"/>
          <p:cNvCxnSpPr/>
          <p:nvPr/>
        </p:nvCxnSpPr>
        <p:spPr bwMode="auto">
          <a:xfrm rot="5400000" flipH="1" flipV="1">
            <a:off x="3072596" y="3285330"/>
            <a:ext cx="1571636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Přímá spojovací šipka 22"/>
          <p:cNvCxnSpPr/>
          <p:nvPr/>
        </p:nvCxnSpPr>
        <p:spPr bwMode="auto">
          <a:xfrm rot="5400000">
            <a:off x="3001158" y="4928404"/>
            <a:ext cx="1714512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ovéPole 24"/>
          <p:cNvSpPr txBox="1"/>
          <p:nvPr/>
        </p:nvSpPr>
        <p:spPr>
          <a:xfrm>
            <a:off x="4000496" y="514351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err="1" smtClean="0">
                <a:solidFill>
                  <a:srgbClr val="FFFF00"/>
                </a:solidFill>
              </a:rPr>
              <a:t>F</a:t>
            </a:r>
            <a:r>
              <a:rPr lang="cs-CZ" sz="5400" b="1" baseline="-25000" dirty="0" err="1" smtClean="0">
                <a:solidFill>
                  <a:srgbClr val="FFFF00"/>
                </a:solidFill>
              </a:rPr>
              <a:t>g</a:t>
            </a:r>
            <a:endParaRPr lang="cs-CZ" sz="5400" b="1" dirty="0">
              <a:solidFill>
                <a:srgbClr val="FFFF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000496" y="2214554"/>
            <a:ext cx="838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rgbClr val="00B050"/>
                </a:solidFill>
              </a:rPr>
              <a:t>F</a:t>
            </a:r>
            <a:r>
              <a:rPr lang="cs-CZ" sz="5400" b="1" baseline="30000" dirty="0" smtClean="0">
                <a:solidFill>
                  <a:srgbClr val="00B050"/>
                </a:solidFill>
              </a:rPr>
              <a:t>´</a:t>
            </a:r>
            <a:endParaRPr lang="cs-CZ" sz="5400" b="1" dirty="0">
              <a:solidFill>
                <a:srgbClr val="00B05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97934" y="6000768"/>
            <a:ext cx="904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Jaký účinek mají na kvádr síly </a:t>
            </a:r>
            <a:r>
              <a:rPr lang="cs-CZ" sz="3600" b="1" dirty="0" err="1" smtClean="0"/>
              <a:t>F</a:t>
            </a:r>
            <a:r>
              <a:rPr lang="cs-CZ" sz="3600" b="1" baseline="-25000" dirty="0" err="1" smtClean="0"/>
              <a:t>g</a:t>
            </a:r>
            <a:r>
              <a:rPr lang="cs-CZ" sz="3600" b="1" dirty="0" smtClean="0"/>
              <a:t> a F´?</a:t>
            </a:r>
            <a:endParaRPr lang="cs-CZ" sz="36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643438" y="4572008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dřevo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Velikost třecí síly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1571604" y="6286520"/>
            <a:ext cx="6572296" cy="4286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2500298" y="5286388"/>
            <a:ext cx="2857520" cy="10001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Volný tvar 9"/>
          <p:cNvSpPr/>
          <p:nvPr/>
        </p:nvSpPr>
        <p:spPr bwMode="auto">
          <a:xfrm>
            <a:off x="5357818" y="5643578"/>
            <a:ext cx="686874" cy="317678"/>
          </a:xfrm>
          <a:custGeom>
            <a:avLst/>
            <a:gdLst>
              <a:gd name="connsiteX0" fmla="*/ 0 w 686874"/>
              <a:gd name="connsiteY0" fmla="*/ 96591 h 317678"/>
              <a:gd name="connsiteX1" fmla="*/ 321972 w 686874"/>
              <a:gd name="connsiteY1" fmla="*/ 96591 h 317678"/>
              <a:gd name="connsiteX2" fmla="*/ 618186 w 686874"/>
              <a:gd name="connsiteY2" fmla="*/ 32197 h 317678"/>
              <a:gd name="connsiteX3" fmla="*/ 643944 w 686874"/>
              <a:gd name="connsiteY3" fmla="*/ 289774 h 317678"/>
              <a:gd name="connsiteX4" fmla="*/ 360608 w 686874"/>
              <a:gd name="connsiteY4" fmla="*/ 199622 h 31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74" h="317678">
                <a:moveTo>
                  <a:pt x="0" y="96591"/>
                </a:moveTo>
                <a:cubicBezTo>
                  <a:pt x="109470" y="101957"/>
                  <a:pt x="218941" y="107323"/>
                  <a:pt x="321972" y="96591"/>
                </a:cubicBezTo>
                <a:cubicBezTo>
                  <a:pt x="425003" y="85859"/>
                  <a:pt x="564524" y="0"/>
                  <a:pt x="618186" y="32197"/>
                </a:cubicBezTo>
                <a:cubicBezTo>
                  <a:pt x="671848" y="64394"/>
                  <a:pt x="686874" y="261870"/>
                  <a:pt x="643944" y="289774"/>
                </a:cubicBezTo>
                <a:cubicBezTo>
                  <a:pt x="601014" y="317678"/>
                  <a:pt x="382073" y="221087"/>
                  <a:pt x="360608" y="199622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 bwMode="auto">
          <a:xfrm>
            <a:off x="6000760" y="5786454"/>
            <a:ext cx="1357322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ovéPole 12"/>
          <p:cNvSpPr txBox="1"/>
          <p:nvPr/>
        </p:nvSpPr>
        <p:spPr>
          <a:xfrm>
            <a:off x="6286512" y="4857760"/>
            <a:ext cx="587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F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21431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 </a:t>
            </a:r>
            <a:endParaRPr lang="cs-CZ" sz="3200" b="1" dirty="0"/>
          </a:p>
        </p:txBody>
      </p:sp>
      <p:cxnSp>
        <p:nvCxnSpPr>
          <p:cNvPr id="14" name="Přímá spojovací šipka 13"/>
          <p:cNvCxnSpPr/>
          <p:nvPr/>
        </p:nvCxnSpPr>
        <p:spPr bwMode="auto">
          <a:xfrm rot="10800000">
            <a:off x="1857356" y="6286520"/>
            <a:ext cx="1357322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ovéPole 14"/>
          <p:cNvSpPr txBox="1"/>
          <p:nvPr/>
        </p:nvSpPr>
        <p:spPr>
          <a:xfrm>
            <a:off x="1714480" y="5214950"/>
            <a:ext cx="77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err="1" smtClean="0">
                <a:solidFill>
                  <a:srgbClr val="0070C0"/>
                </a:solidFill>
              </a:rPr>
              <a:t>F</a:t>
            </a:r>
            <a:r>
              <a:rPr lang="cs-CZ" sz="5400" b="1" baseline="-25000" dirty="0" err="1" smtClean="0">
                <a:solidFill>
                  <a:srgbClr val="0070C0"/>
                </a:solidFill>
              </a:rPr>
              <a:t>t</a:t>
            </a:r>
            <a:endParaRPr lang="cs-CZ" sz="54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1785926"/>
            <a:ext cx="9144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smtClean="0"/>
              <a:t>Ve vodorovném směru na kvádr působí dvě síly – tahová síla F ruky ve směru pohybu a třecí síla </a:t>
            </a:r>
            <a:r>
              <a:rPr lang="cs-CZ" sz="3200" b="1" dirty="0" err="1" smtClean="0"/>
              <a:t>F</a:t>
            </a:r>
            <a:r>
              <a:rPr lang="cs-CZ" sz="3200" b="1" baseline="-25000" dirty="0" err="1" smtClean="0"/>
              <a:t>t</a:t>
            </a:r>
            <a:r>
              <a:rPr lang="cs-CZ" sz="3200" b="1" dirty="0" smtClean="0"/>
              <a:t> proti směru pohybu. Protože se kvádr pohybuje rovnoměrně přímočaře, musí být výslednice těchto dvou sil rovna </a:t>
            </a:r>
            <a:r>
              <a:rPr lang="cs-CZ" sz="3200" b="1" dirty="0" smtClean="0">
                <a:solidFill>
                  <a:srgbClr val="00B050"/>
                </a:solidFill>
              </a:rPr>
              <a:t>???</a:t>
            </a:r>
            <a:r>
              <a:rPr lang="cs-CZ" sz="3200" b="1" dirty="0" smtClean="0"/>
              <a:t>. To znamená, že síly F a </a:t>
            </a:r>
            <a:r>
              <a:rPr lang="cs-CZ" sz="3200" b="1" dirty="0" err="1" smtClean="0"/>
              <a:t>F</a:t>
            </a:r>
            <a:r>
              <a:rPr lang="cs-CZ" sz="3200" b="1" baseline="-25000" dirty="0" err="1" smtClean="0"/>
              <a:t>t</a:t>
            </a:r>
            <a:r>
              <a:rPr lang="cs-CZ" sz="3200" b="1" dirty="0" smtClean="0"/>
              <a:t> mají stejnou velikost a opačný směr.</a:t>
            </a:r>
            <a:endParaRPr lang="cs-CZ" sz="32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572000" y="6286520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dřevo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Třecí síla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9144000" cy="4840287"/>
          </a:xfrm>
        </p:spPr>
        <p:txBody>
          <a:bodyPr/>
          <a:lstStyle/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r>
              <a:rPr lang="cs-CZ" sz="3600" b="1" dirty="0" smtClean="0"/>
              <a:t>Siloměr měří velikost síly F (překonáváme  s ní třecí sílu), která je stejná jako velikost třecí síly </a:t>
            </a:r>
            <a:r>
              <a:rPr lang="cs-CZ" sz="3600" b="1" dirty="0" err="1" smtClean="0"/>
              <a:t>F</a:t>
            </a:r>
            <a:r>
              <a:rPr lang="cs-CZ" sz="3600" b="1" baseline="-25000" dirty="0" err="1" smtClean="0"/>
              <a:t>t</a:t>
            </a:r>
            <a:r>
              <a:rPr lang="cs-CZ" sz="3600" b="1" dirty="0" smtClean="0"/>
              <a:t>, neboli při rovnoměrném přímočarém pohybu kvádru změříme siloměrem velikost třecí síly </a:t>
            </a:r>
            <a:r>
              <a:rPr lang="cs-CZ" sz="3600" b="1" dirty="0" err="1" smtClean="0"/>
              <a:t>F</a:t>
            </a:r>
            <a:r>
              <a:rPr lang="cs-CZ" sz="3600" b="1" baseline="-25000" dirty="0" err="1" smtClean="0"/>
              <a:t>t</a:t>
            </a:r>
            <a:r>
              <a:rPr lang="cs-CZ" sz="3600" b="1" dirty="0" smtClean="0"/>
              <a:t>.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Hledej odpověď!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2017713"/>
            <a:ext cx="8597930" cy="4114800"/>
          </a:xfrm>
        </p:spPr>
        <p:txBody>
          <a:bodyPr/>
          <a:lstStyle/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Na čem závisí velikost </a:t>
            </a:r>
            <a:r>
              <a:rPr lang="cs-CZ" b="1" dirty="0" smtClean="0">
                <a:solidFill>
                  <a:srgbClr val="FF0000"/>
                </a:solidFill>
              </a:rPr>
              <a:t>třecí</a:t>
            </a:r>
            <a:r>
              <a:rPr lang="cs-CZ" b="1" dirty="0" smtClean="0"/>
              <a:t> síly?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Třecí síla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1000100" y="4000504"/>
            <a:ext cx="6357982" cy="4286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2214546" y="3214686"/>
            <a:ext cx="2214578" cy="7858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Volný tvar 12"/>
          <p:cNvSpPr/>
          <p:nvPr/>
        </p:nvSpPr>
        <p:spPr bwMode="auto">
          <a:xfrm>
            <a:off x="4429124" y="3500438"/>
            <a:ext cx="686874" cy="317678"/>
          </a:xfrm>
          <a:custGeom>
            <a:avLst/>
            <a:gdLst>
              <a:gd name="connsiteX0" fmla="*/ 0 w 686874"/>
              <a:gd name="connsiteY0" fmla="*/ 96591 h 317678"/>
              <a:gd name="connsiteX1" fmla="*/ 321972 w 686874"/>
              <a:gd name="connsiteY1" fmla="*/ 96591 h 317678"/>
              <a:gd name="connsiteX2" fmla="*/ 618186 w 686874"/>
              <a:gd name="connsiteY2" fmla="*/ 32197 h 317678"/>
              <a:gd name="connsiteX3" fmla="*/ 643944 w 686874"/>
              <a:gd name="connsiteY3" fmla="*/ 289774 h 317678"/>
              <a:gd name="connsiteX4" fmla="*/ 360608 w 686874"/>
              <a:gd name="connsiteY4" fmla="*/ 199622 h 31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74" h="317678">
                <a:moveTo>
                  <a:pt x="0" y="96591"/>
                </a:moveTo>
                <a:cubicBezTo>
                  <a:pt x="109470" y="101957"/>
                  <a:pt x="218941" y="107323"/>
                  <a:pt x="321972" y="96591"/>
                </a:cubicBezTo>
                <a:cubicBezTo>
                  <a:pt x="425003" y="85859"/>
                  <a:pt x="564524" y="0"/>
                  <a:pt x="618186" y="32197"/>
                </a:cubicBezTo>
                <a:cubicBezTo>
                  <a:pt x="671848" y="64394"/>
                  <a:pt x="686874" y="261870"/>
                  <a:pt x="643944" y="289774"/>
                </a:cubicBezTo>
                <a:cubicBezTo>
                  <a:pt x="601014" y="317678"/>
                  <a:pt x="382073" y="221087"/>
                  <a:pt x="360608" y="199622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 bwMode="auto">
          <a:xfrm rot="10800000">
            <a:off x="785786" y="4000504"/>
            <a:ext cx="214314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Přímá spojovací šipka 17"/>
          <p:cNvCxnSpPr/>
          <p:nvPr/>
        </p:nvCxnSpPr>
        <p:spPr bwMode="auto">
          <a:xfrm flipV="1">
            <a:off x="5072066" y="3643314"/>
            <a:ext cx="2428892" cy="402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ovéPole 20"/>
          <p:cNvSpPr txBox="1"/>
          <p:nvPr/>
        </p:nvSpPr>
        <p:spPr>
          <a:xfrm>
            <a:off x="6357950" y="2571744"/>
            <a:ext cx="587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F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71538" y="2928934"/>
            <a:ext cx="77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err="1" smtClean="0">
                <a:solidFill>
                  <a:srgbClr val="00B0F0"/>
                </a:solidFill>
              </a:rPr>
              <a:t>F</a:t>
            </a:r>
            <a:r>
              <a:rPr lang="cs-CZ" sz="5400" b="1" baseline="-25000" dirty="0" err="1" smtClean="0">
                <a:solidFill>
                  <a:srgbClr val="00B0F0"/>
                </a:solidFill>
              </a:rPr>
              <a:t>t</a:t>
            </a:r>
            <a:endParaRPr lang="cs-CZ" sz="5400" b="1" dirty="0">
              <a:solidFill>
                <a:srgbClr val="00B0F0"/>
              </a:solidFill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1071538" y="5715016"/>
            <a:ext cx="6286544" cy="428628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2214546" y="4929198"/>
            <a:ext cx="2214578" cy="7858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7" name="Přímá spojovací šipka 26"/>
          <p:cNvCxnSpPr/>
          <p:nvPr/>
        </p:nvCxnSpPr>
        <p:spPr bwMode="auto">
          <a:xfrm rot="10800000">
            <a:off x="2357422" y="5715016"/>
            <a:ext cx="571504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Volný tvar 28"/>
          <p:cNvSpPr/>
          <p:nvPr/>
        </p:nvSpPr>
        <p:spPr bwMode="auto">
          <a:xfrm>
            <a:off x="4429124" y="5286388"/>
            <a:ext cx="686874" cy="317678"/>
          </a:xfrm>
          <a:custGeom>
            <a:avLst/>
            <a:gdLst>
              <a:gd name="connsiteX0" fmla="*/ 0 w 686874"/>
              <a:gd name="connsiteY0" fmla="*/ 96591 h 317678"/>
              <a:gd name="connsiteX1" fmla="*/ 321972 w 686874"/>
              <a:gd name="connsiteY1" fmla="*/ 96591 h 317678"/>
              <a:gd name="connsiteX2" fmla="*/ 618186 w 686874"/>
              <a:gd name="connsiteY2" fmla="*/ 32197 h 317678"/>
              <a:gd name="connsiteX3" fmla="*/ 643944 w 686874"/>
              <a:gd name="connsiteY3" fmla="*/ 289774 h 317678"/>
              <a:gd name="connsiteX4" fmla="*/ 360608 w 686874"/>
              <a:gd name="connsiteY4" fmla="*/ 199622 h 31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74" h="317678">
                <a:moveTo>
                  <a:pt x="0" y="96591"/>
                </a:moveTo>
                <a:cubicBezTo>
                  <a:pt x="109470" y="101957"/>
                  <a:pt x="218941" y="107323"/>
                  <a:pt x="321972" y="96591"/>
                </a:cubicBezTo>
                <a:cubicBezTo>
                  <a:pt x="425003" y="85859"/>
                  <a:pt x="564524" y="0"/>
                  <a:pt x="618186" y="32197"/>
                </a:cubicBezTo>
                <a:cubicBezTo>
                  <a:pt x="671848" y="64394"/>
                  <a:pt x="686874" y="261870"/>
                  <a:pt x="643944" y="289774"/>
                </a:cubicBezTo>
                <a:cubicBezTo>
                  <a:pt x="601014" y="317678"/>
                  <a:pt x="382073" y="221087"/>
                  <a:pt x="360608" y="199622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1" name="Přímá spojovací šipka 30"/>
          <p:cNvCxnSpPr/>
          <p:nvPr/>
        </p:nvCxnSpPr>
        <p:spPr bwMode="auto">
          <a:xfrm>
            <a:off x="5072066" y="5429264"/>
            <a:ext cx="571504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ovéPole 33"/>
          <p:cNvSpPr txBox="1"/>
          <p:nvPr/>
        </p:nvSpPr>
        <p:spPr>
          <a:xfrm>
            <a:off x="4929190" y="4500570"/>
            <a:ext cx="587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F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428860" y="4643446"/>
            <a:ext cx="77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err="1" smtClean="0">
                <a:solidFill>
                  <a:srgbClr val="00B0F0"/>
                </a:solidFill>
              </a:rPr>
              <a:t>F</a:t>
            </a:r>
            <a:r>
              <a:rPr lang="cs-CZ" sz="5400" b="1" baseline="-25000" dirty="0" err="1" smtClean="0">
                <a:solidFill>
                  <a:srgbClr val="00B0F0"/>
                </a:solidFill>
              </a:rPr>
              <a:t>t</a:t>
            </a:r>
            <a:endParaRPr lang="cs-CZ" sz="5400" b="1" dirty="0">
              <a:solidFill>
                <a:srgbClr val="00B0F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643306" y="57864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sklo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500430" y="4000504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dřevo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i="1" dirty="0" smtClean="0"/>
              <a:t>(zapiš do sešitu)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017712"/>
            <a:ext cx="8631560" cy="465164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Třecí sílu můžeme změřit i siloměrem.</a:t>
            </a:r>
          </a:p>
          <a:p>
            <a:pPr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Třecí síla závisí na </a:t>
            </a:r>
            <a:r>
              <a:rPr lang="cs-CZ" dirty="0" smtClean="0">
                <a:solidFill>
                  <a:srgbClr val="FF0000"/>
                </a:solidFill>
              </a:rPr>
              <a:t>drsnosti</a:t>
            </a:r>
            <a:r>
              <a:rPr lang="cs-CZ" dirty="0" smtClean="0">
                <a:solidFill>
                  <a:schemeClr val="tx2"/>
                </a:solidFill>
              </a:rPr>
              <a:t> ploch a na </a:t>
            </a:r>
            <a:r>
              <a:rPr lang="cs-CZ" dirty="0" smtClean="0">
                <a:solidFill>
                  <a:srgbClr val="FF0000"/>
                </a:solidFill>
              </a:rPr>
              <a:t>tlakové síle</a:t>
            </a:r>
            <a:r>
              <a:rPr lang="cs-CZ" dirty="0" smtClean="0">
                <a:solidFill>
                  <a:schemeClr val="tx2"/>
                </a:solidFill>
              </a:rPr>
              <a:t>, kterou těleso tlačí na podložku.</a:t>
            </a:r>
            <a:endParaRPr 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Hledej odpověď!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017713"/>
            <a:ext cx="8669368" cy="4114800"/>
          </a:xfrm>
        </p:spPr>
        <p:txBody>
          <a:bodyPr/>
          <a:lstStyle/>
          <a:p>
            <a:r>
              <a:rPr lang="cs-CZ" b="1" dirty="0" smtClean="0"/>
              <a:t>proti pohybu působí brzdné síly – </a:t>
            </a:r>
            <a:r>
              <a:rPr lang="cs-CZ" b="1" dirty="0" smtClean="0">
                <a:solidFill>
                  <a:srgbClr val="FF0000"/>
                </a:solidFill>
              </a:rPr>
              <a:t>třecí</a:t>
            </a:r>
            <a:r>
              <a:rPr lang="cs-CZ" b="1" dirty="0" smtClean="0"/>
              <a:t> síly nebo </a:t>
            </a:r>
            <a:r>
              <a:rPr lang="cs-CZ" b="1" dirty="0" smtClean="0">
                <a:solidFill>
                  <a:srgbClr val="FF0000"/>
                </a:solidFill>
              </a:rPr>
              <a:t>odporové</a:t>
            </a:r>
            <a:r>
              <a:rPr lang="cs-CZ" b="1" dirty="0" smtClean="0"/>
              <a:t> síly</a:t>
            </a:r>
          </a:p>
          <a:p>
            <a:r>
              <a:rPr lang="cs-CZ" b="1" dirty="0" smtClean="0"/>
              <a:t>odporové síly se uplatňují i při pohybu v kapalinách nebo plynech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b="1" dirty="0" smtClean="0">
                <a:solidFill>
                  <a:srgbClr val="FF0000"/>
                </a:solidFill>
              </a:rPr>
              <a:t>Kdy a kde se uplatňují třecí síly?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Třecí síla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017712"/>
            <a:ext cx="8669368" cy="4507631"/>
          </a:xfrm>
        </p:spPr>
        <p:txBody>
          <a:bodyPr/>
          <a:lstStyle/>
          <a:p>
            <a:r>
              <a:rPr lang="cs-CZ" b="1" dirty="0" smtClean="0"/>
              <a:t>třecí síly vznikají při pohybu pevných těles po podložce, např. při posunování židle – tento jev nazýváme tření</a:t>
            </a:r>
          </a:p>
          <a:p>
            <a:r>
              <a:rPr lang="cs-CZ" b="1" dirty="0" smtClean="0"/>
              <a:t>třecí síla působí proti směru pohybu</a:t>
            </a:r>
          </a:p>
          <a:p>
            <a:r>
              <a:rPr lang="cs-CZ" b="1" dirty="0" smtClean="0"/>
              <a:t>značíme ji </a:t>
            </a:r>
            <a:r>
              <a:rPr lang="cs-CZ" b="1" dirty="0" err="1" smtClean="0"/>
              <a:t>F</a:t>
            </a:r>
            <a:r>
              <a:rPr lang="cs-CZ" b="1" baseline="-25000" dirty="0" err="1" smtClean="0"/>
              <a:t>t</a:t>
            </a:r>
            <a:endParaRPr lang="cs-CZ" b="1" dirty="0" smtClean="0"/>
          </a:p>
          <a:p>
            <a:r>
              <a:rPr lang="cs-CZ" b="1" dirty="0" smtClean="0"/>
              <a:t>třecí síla působí ve stykové ploše tělesa s podložkou a má opačný směr, než je směr pohybu tělesa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b="1" dirty="0" smtClean="0"/>
              <a:t>Směr působení třecí síly</a:t>
            </a:r>
            <a:endParaRPr lang="cs-CZ" sz="4800" b="1" dirty="0"/>
          </a:p>
        </p:txBody>
      </p:sp>
      <p:pic>
        <p:nvPicPr>
          <p:cNvPr id="4" name="Picture 2" descr="C:\Documents and Settings\RADIM\Plocha\Foto fyzika\Síla 7. ročník\skenovat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647" t="49324" r="34375" b="11911"/>
          <a:stretch>
            <a:fillRect/>
          </a:stretch>
        </p:blipFill>
        <p:spPr bwMode="auto">
          <a:xfrm rot="5400000">
            <a:off x="2714452" y="788966"/>
            <a:ext cx="4143721" cy="6572296"/>
          </a:xfrm>
          <a:prstGeom prst="rect">
            <a:avLst/>
          </a:prstGeom>
          <a:noFill/>
        </p:spPr>
      </p:pic>
      <p:cxnSp>
        <p:nvCxnSpPr>
          <p:cNvPr id="6" name="Přímá spojovací šipka 5"/>
          <p:cNvCxnSpPr/>
          <p:nvPr/>
        </p:nvCxnSpPr>
        <p:spPr bwMode="auto">
          <a:xfrm rot="10800000">
            <a:off x="3143240" y="5786454"/>
            <a:ext cx="1714512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ovéPole 6"/>
          <p:cNvSpPr txBox="1"/>
          <p:nvPr/>
        </p:nvSpPr>
        <p:spPr>
          <a:xfrm>
            <a:off x="3214678" y="6000768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F</a:t>
            </a:r>
            <a:r>
              <a:rPr lang="cs-CZ" sz="2400" b="1" baseline="-25000" dirty="0" err="1" smtClean="0">
                <a:solidFill>
                  <a:srgbClr val="FF0000"/>
                </a:solidFill>
              </a:rPr>
              <a:t>t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Hledej odpověď!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2017713"/>
            <a:ext cx="8597930" cy="4114800"/>
          </a:xfrm>
        </p:spPr>
        <p:txBody>
          <a:bodyPr/>
          <a:lstStyle/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Co je příčinou vzniku třecí síly?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14313"/>
            <a:ext cx="8244408" cy="1462087"/>
          </a:xfrm>
        </p:spPr>
        <p:txBody>
          <a:bodyPr/>
          <a:lstStyle/>
          <a:p>
            <a:pPr algn="ctr"/>
            <a:r>
              <a:rPr lang="cs-CZ" sz="4800" b="1" dirty="0" smtClean="0"/>
              <a:t>2 příčiny vzniku třecí síly: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2017712"/>
            <a:ext cx="8597930" cy="4840287"/>
          </a:xfrm>
        </p:spPr>
        <p:txBody>
          <a:bodyPr/>
          <a:lstStyle/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drsnost stykových ploch těles </a:t>
            </a:r>
            <a:r>
              <a:rPr lang="cs-CZ" b="1" dirty="0" smtClean="0"/>
              <a:t>– při vzájemném pohybu těles do sebe nepatrné nerovnosti stykových ploch zapadají, zachycují se o sebe, a tím se pohyb brzdí</a:t>
            </a:r>
          </a:p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vzájemné silové působení částic ve stykových plochách </a:t>
            </a:r>
            <a:r>
              <a:rPr lang="cs-CZ" b="1" dirty="0" smtClean="0"/>
              <a:t>– to se ovšem projeví jen při těsném přiblížení částic u hladkých ploch (dvě sklíčka)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drsnost x vzájemné silové působení?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017713"/>
            <a:ext cx="8455054" cy="411480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U drsných ploch se takto přiblíží jen velmi málo částic, zatímco u hladkých ploch jich je mnohem více.</a:t>
            </a:r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Proto u drsných ploch převládá první příčina a při hladkých stykových plochách se více uplatňují síly vzájemného působení částic.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i="1" dirty="0" smtClean="0"/>
              <a:t>(zapiš do sešitu)</a:t>
            </a:r>
            <a:endParaRPr lang="cs-CZ" sz="3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017713"/>
            <a:ext cx="8669368" cy="411480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Proti pohybu každého tělesa působí </a:t>
            </a:r>
            <a:r>
              <a:rPr lang="cs-CZ" dirty="0" smtClean="0">
                <a:solidFill>
                  <a:srgbClr val="FF0000"/>
                </a:solidFill>
              </a:rPr>
              <a:t>třecí </a:t>
            </a:r>
            <a:r>
              <a:rPr lang="cs-CZ" dirty="0" smtClean="0"/>
              <a:t>síly  nebo </a:t>
            </a:r>
            <a:r>
              <a:rPr lang="cs-CZ" dirty="0" smtClean="0">
                <a:solidFill>
                  <a:srgbClr val="FF0000"/>
                </a:solidFill>
              </a:rPr>
              <a:t>odporové</a:t>
            </a:r>
            <a:r>
              <a:rPr lang="cs-CZ" dirty="0" smtClean="0"/>
              <a:t> síly, brzdí jej.</a:t>
            </a:r>
          </a:p>
          <a:p>
            <a:r>
              <a:rPr lang="cs-CZ" dirty="0" smtClean="0"/>
              <a:t>Značíme  </a:t>
            </a:r>
            <a:r>
              <a:rPr lang="cs-CZ" dirty="0" err="1" smtClean="0">
                <a:solidFill>
                  <a:srgbClr val="FF0000"/>
                </a:solidFill>
              </a:rPr>
              <a:t>F</a:t>
            </a:r>
            <a:r>
              <a:rPr lang="cs-CZ" baseline="-25000" dirty="0" err="1" smtClean="0">
                <a:solidFill>
                  <a:srgbClr val="FF0000"/>
                </a:solidFill>
              </a:rPr>
              <a:t>t</a:t>
            </a:r>
            <a:r>
              <a:rPr lang="cs-CZ" dirty="0" smtClean="0"/>
              <a:t>, jednotkou je 1 N.</a:t>
            </a:r>
          </a:p>
          <a:p>
            <a:r>
              <a:rPr lang="cs-CZ" dirty="0" smtClean="0"/>
              <a:t>Třecí síla působí ve stykové ploše tělesa s podložkou a má </a:t>
            </a:r>
            <a:r>
              <a:rPr lang="cs-CZ" dirty="0" smtClean="0">
                <a:solidFill>
                  <a:srgbClr val="FF0000"/>
                </a:solidFill>
              </a:rPr>
              <a:t>opačný</a:t>
            </a:r>
            <a:r>
              <a:rPr lang="cs-CZ" dirty="0" smtClean="0"/>
              <a:t> směr, než je směr pohybu tělesa.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i="1" dirty="0" smtClean="0"/>
              <a:t>(zapiš do sešitu)</a:t>
            </a:r>
            <a:endParaRPr lang="cs-CZ" sz="3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017712"/>
            <a:ext cx="8669368" cy="4363615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Příčiny vzniku třecích sil: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U </a:t>
            </a:r>
            <a:r>
              <a:rPr lang="cs-CZ" dirty="0" smtClean="0">
                <a:solidFill>
                  <a:srgbClr val="FF0000"/>
                </a:solidFill>
              </a:rPr>
              <a:t>drsných</a:t>
            </a:r>
            <a:r>
              <a:rPr lang="cs-CZ" dirty="0" smtClean="0"/>
              <a:t> těles – drsnost stykových ploch – nerovnosti zapadají do sebe a drhnou (pneumatika – silnice).</a:t>
            </a:r>
          </a:p>
          <a:p>
            <a:r>
              <a:rPr lang="cs-CZ" dirty="0" smtClean="0"/>
              <a:t>U </a:t>
            </a:r>
            <a:r>
              <a:rPr lang="cs-CZ" dirty="0" smtClean="0">
                <a:solidFill>
                  <a:srgbClr val="FF0000"/>
                </a:solidFill>
              </a:rPr>
              <a:t>hladkých</a:t>
            </a:r>
            <a:r>
              <a:rPr lang="cs-CZ" dirty="0" smtClean="0"/>
              <a:t> těles – přitažlivé síly částic, když se hladké přiblíží příliš blízko sebe (hladká sklíčka).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Motiv sady Off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Motiv sady Off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274</TotalTime>
  <Words>483</Words>
  <Application>Microsoft Office PowerPoint</Application>
  <PresentationFormat>Předvádění na obrazovce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Blends</vt:lpstr>
      <vt:lpstr>                 Tření</vt:lpstr>
      <vt:lpstr>Hledej odpověď!</vt:lpstr>
      <vt:lpstr>Třecí síla</vt:lpstr>
      <vt:lpstr>Směr působení třecí síly</vt:lpstr>
      <vt:lpstr>Hledej odpověď!</vt:lpstr>
      <vt:lpstr>2 příčiny vzniku třecí síly:</vt:lpstr>
      <vt:lpstr>drsnost x vzájemné silové působení?</vt:lpstr>
      <vt:lpstr>(zapiš do sešitu)</vt:lpstr>
      <vt:lpstr>(zapiš do sešitu)</vt:lpstr>
      <vt:lpstr>Jak měřit třecí sílu?</vt:lpstr>
      <vt:lpstr>Působící síly</vt:lpstr>
      <vt:lpstr>Velikost třecí síly</vt:lpstr>
      <vt:lpstr>Třecí síla</vt:lpstr>
      <vt:lpstr>Hledej odpověď!</vt:lpstr>
      <vt:lpstr>Třecí síla</vt:lpstr>
      <vt:lpstr>(zapiš do sešitu)</vt:lpstr>
    </vt:vector>
  </TitlesOfParts>
  <Company>čmš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Tření</dc:title>
  <dc:creator>RADIM</dc:creator>
  <cp:lastModifiedBy>Eva Gargašová</cp:lastModifiedBy>
  <cp:revision>33</cp:revision>
  <dcterms:created xsi:type="dcterms:W3CDTF">2008-01-18T20:26:25Z</dcterms:created>
  <dcterms:modified xsi:type="dcterms:W3CDTF">2014-01-20T05:49:55Z</dcterms:modified>
</cp:coreProperties>
</file>