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70" r:id="rId2"/>
    <p:sldId id="274" r:id="rId3"/>
    <p:sldId id="273" r:id="rId4"/>
    <p:sldId id="272" r:id="rId5"/>
    <p:sldId id="275" r:id="rId6"/>
    <p:sldId id="271" r:id="rId7"/>
    <p:sldId id="277" r:id="rId8"/>
    <p:sldId id="276" r:id="rId9"/>
    <p:sldId id="278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6666FF"/>
    <a:srgbClr val="008000"/>
    <a:srgbClr val="FF6600"/>
    <a:srgbClr val="FF0000"/>
    <a:srgbClr val="FFCCFF"/>
    <a:srgbClr val="CC0099"/>
    <a:srgbClr val="CC99FF"/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5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2CC6EC9-4687-4D8A-9324-07897FF8966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60548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FB8F-715B-4137-91F3-0FE159519A67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5103-8AAA-4FEF-8E47-D962A9B7E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9227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AB0C65-2847-401E-9DD8-3B48FF19F0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52354-8265-4ADB-AB3F-707B3F9E11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A5789-F471-4448-89B3-48D007DD1D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643EE-AC37-4E65-894F-ADB68CA48A7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1E0AE-09A8-4E2A-9096-0CDA880BCB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32685-C7A4-436A-B3EB-B201A798317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1CFE-6AED-45E0-B48A-E1739D69306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F4B17-229D-4F72-A7B1-19430122EDB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473D9-1ADE-4A22-B207-847C65655A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77A9E-F0E7-40C0-83A1-7368967EF6A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6AE9-DE0C-4BC2-AE14-447F2D04F4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A2CB8-C9CB-45E3-AC43-11AA7473C11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DIM\Plocha\teplo\skupenství (10)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67010" t="37962" r="3696" b="27952"/>
          <a:stretch>
            <a:fillRect/>
          </a:stretch>
        </p:blipFill>
        <p:spPr bwMode="auto">
          <a:xfrm rot="5400000">
            <a:off x="2949033" y="2382123"/>
            <a:ext cx="3384200" cy="5567555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1462087"/>
          </a:xfrm>
        </p:spPr>
        <p:txBody>
          <a:bodyPr/>
          <a:lstStyle/>
          <a:p>
            <a:pPr algn="ctr"/>
            <a:r>
              <a:rPr lang="cs-CZ" sz="3600" b="1" dirty="0" smtClean="0"/>
              <a:t>Kapalnění</a:t>
            </a:r>
            <a:endParaRPr lang="cs-CZ" sz="36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6308725"/>
            <a:ext cx="6400800" cy="696913"/>
          </a:xfrm>
        </p:spPr>
        <p:txBody>
          <a:bodyPr/>
          <a:lstStyle/>
          <a:p>
            <a:r>
              <a:rPr lang="cs-CZ" dirty="0"/>
              <a:t>                   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2928926" y="6143644"/>
            <a:ext cx="85725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 rot="15120053">
            <a:off x="7735809" y="3458327"/>
            <a:ext cx="1571636" cy="1251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kapalnění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8955088" cy="484028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b="1" dirty="0" smtClean="0"/>
              <a:t>voda v otevřené nádobě se neustále vypařuje, její objem se zmenšuje;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/>
              <a:t>uchováváme-li vodu v uzavřené láhvi, objem vody se nemění – přesto však vypařování neustane;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/>
              <a:t>některé molekuly vodní páry se vracejí do vody;</a:t>
            </a:r>
          </a:p>
          <a:p>
            <a:pPr>
              <a:buFont typeface="Wingdings" pitchFamily="2" charset="2"/>
              <a:buChar char="q"/>
            </a:pPr>
            <a:r>
              <a:rPr lang="cs-CZ" b="1" dirty="0" smtClean="0"/>
              <a:t>probíhá tedy současně opačný děj k vypařování, který se nazývá </a:t>
            </a:r>
            <a:r>
              <a:rPr lang="cs-CZ" b="1" dirty="0" smtClean="0">
                <a:solidFill>
                  <a:srgbClr val="FF0000"/>
                </a:solidFill>
              </a:rPr>
              <a:t>kapalnění</a:t>
            </a:r>
            <a:r>
              <a:rPr lang="cs-CZ" b="1" dirty="0" smtClean="0"/>
              <a:t>;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5013325"/>
            <a:ext cx="4176713" cy="14398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cs-CZ" sz="2400" b="1" dirty="0">
                <a:solidFill>
                  <a:schemeClr val="tx1"/>
                </a:solidFill>
                <a:latin typeface="Comic Sans MS" pitchFamily="66" charset="0"/>
              </a:rPr>
              <a:t>Molekuly unikají z kapaliny a jen velmi malý počet se jich vrací zpět.</a:t>
            </a:r>
          </a:p>
        </p:txBody>
      </p:sp>
      <p:pic>
        <p:nvPicPr>
          <p:cNvPr id="8204" name="Picture 12" descr="vapp3"/>
          <p:cNvPicPr>
            <a:picLocks noChangeAspect="1" noChangeArrowheads="1"/>
          </p:cNvPicPr>
          <p:nvPr/>
        </p:nvPicPr>
        <p:blipFill>
          <a:blip r:embed="rId2" cstate="print"/>
          <a:srcRect r="17229"/>
          <a:stretch>
            <a:fillRect/>
          </a:stretch>
        </p:blipFill>
        <p:spPr bwMode="auto">
          <a:xfrm>
            <a:off x="539750" y="692150"/>
            <a:ext cx="8208963" cy="4197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571604" y="857232"/>
            <a:ext cx="23955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Otevřená nádoba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507038" y="260350"/>
            <a:ext cx="239553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Uzavřená nádoba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716463" y="5013325"/>
            <a:ext cx="4176712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2200" b="1" dirty="0">
                <a:latin typeface="Comic Sans MS" pitchFamily="66" charset="0"/>
              </a:rPr>
              <a:t>Molekuly unikající z kapaliny, vytvoří sytou páru. Kolik jich unikne, tolik se vrátí zpět.</a:t>
            </a: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2195513" y="4076700"/>
            <a:ext cx="485775" cy="1008063"/>
          </a:xfrm>
          <a:prstGeom prst="upArrow">
            <a:avLst>
              <a:gd name="adj1" fmla="val 50000"/>
              <a:gd name="adj2" fmla="val 51879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6588125" y="4005263"/>
            <a:ext cx="485775" cy="1081087"/>
          </a:xfrm>
          <a:prstGeom prst="upArrow">
            <a:avLst>
              <a:gd name="adj1" fmla="val 50000"/>
              <a:gd name="adj2" fmla="val 55637"/>
            </a:avLst>
          </a:prstGeom>
          <a:solidFill>
            <a:srgbClr val="FF33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205" grpId="0" animBg="1"/>
      <p:bldP spid="8205" grpId="1" animBg="1"/>
      <p:bldP spid="8206" grpId="0" animBg="1"/>
      <p:bldP spid="8206" grpId="1" animBg="1"/>
      <p:bldP spid="8200" grpId="0" animBg="1"/>
      <p:bldP spid="8200" grpId="1" animBg="1"/>
      <p:bldP spid="8215" grpId="0" animBg="1"/>
      <p:bldP spid="8215" grpId="1" animBg="1"/>
      <p:bldP spid="8216" grpId="0" animBg="1"/>
      <p:bldP spid="82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rovnovážný stav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/>
              <a:t>v uzavřené láhvi se nachází soustava voda, vodní pára, vzduch;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/>
              <a:t>při stálé teplotě nastane v této soustavě </a:t>
            </a:r>
            <a:r>
              <a:rPr lang="cs-CZ" sz="2800" b="1" dirty="0" smtClean="0">
                <a:solidFill>
                  <a:srgbClr val="33CC33"/>
                </a:solidFill>
              </a:rPr>
              <a:t>rovnovážný stav</a:t>
            </a:r>
            <a:r>
              <a:rPr lang="cs-CZ" sz="2800" b="1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/>
              <a:t>za určitou dobu přejde právě tolik molekul z povrchu vody do vzduchu, jako se jich vrátí ze vzduchu do vody;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/>
              <a:t>v tomto stavu je při stálé teplotě v láhvi </a:t>
            </a:r>
            <a:r>
              <a:rPr lang="cs-CZ" sz="2800" b="1" dirty="0" smtClean="0">
                <a:solidFill>
                  <a:srgbClr val="0000FF"/>
                </a:solidFill>
              </a:rPr>
              <a:t>vzduch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párou nasycen</a:t>
            </a:r>
            <a:r>
              <a:rPr lang="cs-CZ" sz="2800" b="1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/>
              <a:t>nemění se </a:t>
            </a:r>
            <a:r>
              <a:rPr lang="cs-CZ" sz="2800" b="1" i="1" dirty="0" smtClean="0"/>
              <a:t>V</a:t>
            </a:r>
            <a:r>
              <a:rPr lang="cs-CZ" sz="2800" b="1" dirty="0" smtClean="0">
                <a:solidFill>
                  <a:srgbClr val="FF0000"/>
                </a:solidFill>
              </a:rPr>
              <a:t> vody </a:t>
            </a:r>
            <a:r>
              <a:rPr lang="cs-CZ" sz="2800" b="1" dirty="0" smtClean="0"/>
              <a:t>ani </a:t>
            </a:r>
            <a:r>
              <a:rPr lang="cs-CZ" sz="2800" b="1" i="1" dirty="0" smtClean="0"/>
              <a:t>V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vzduchu</a:t>
            </a:r>
            <a:r>
              <a:rPr lang="cs-CZ" sz="2800" b="1" dirty="0" smtClean="0"/>
              <a:t> a </a:t>
            </a:r>
            <a:r>
              <a:rPr lang="cs-CZ" sz="2800" b="1" dirty="0" smtClean="0">
                <a:solidFill>
                  <a:srgbClr val="FF0000"/>
                </a:solidFill>
              </a:rPr>
              <a:t>vodní páry </a:t>
            </a:r>
            <a:r>
              <a:rPr lang="cs-CZ" sz="2800" b="1" dirty="0" smtClean="0"/>
              <a:t>nad povrchem vody;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9144000" cy="484028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V uzavřené nádobě se nachází voda, vzduch a vodní pára.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Za určitou dobu přejde právě tolik molekul z vody do vzduchu, jako se vrátí ze vzduchu do vody.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Říkáme, že vzduch je vodní parou nasycen, objem vody, vzduchu a vodní páry v nádobě se nemění.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Nastává rovnovážný stav.</a:t>
            </a:r>
          </a:p>
          <a:p>
            <a:pPr>
              <a:buNone/>
            </a:pPr>
            <a:endParaRPr lang="cs-CZ" sz="2800" b="1" dirty="0" smtClean="0"/>
          </a:p>
          <a:p>
            <a:pPr algn="ctr">
              <a:buNone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8955088" cy="484028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Kapalnění vodní páry je opačný děj k vypařování vody.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Je-li vzduch při určité teplotě nad volným povrchem vody vodní párou nasycen, pak při ochlazení dojde ke kapalnění vodní páry, při oteplení dojde k dalšímu vypařování.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Při každé změně teploty dojde po určité době k rovnováze vody a vodní páry.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cs-CZ" sz="5400" b="1" dirty="0" smtClean="0">
                <a:solidFill>
                  <a:srgbClr val="002060"/>
                </a:solidFill>
              </a:rPr>
              <a:t>Sublimace, desublimace</a:t>
            </a:r>
            <a:endParaRPr lang="cs-CZ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9144000" cy="484028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Sublimace je změna skupenství pevného rovnou na plynné.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Desublimace je děj opačný, změna skupenství plynného na pevné.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Když se vzduch, který je nasycen vodní párou, </a:t>
            </a:r>
            <a:r>
              <a:rPr lang="cs-CZ" dirty="0" smtClean="0">
                <a:solidFill>
                  <a:srgbClr val="FF0000"/>
                </a:solidFill>
              </a:rPr>
              <a:t>náhle a velmi značně ochladí</a:t>
            </a:r>
            <a:r>
              <a:rPr lang="cs-CZ" dirty="0" smtClean="0"/>
              <a:t>, mění se vodní pára na krystalky ledu.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Tak v přírodě vznikají </a:t>
            </a:r>
            <a:r>
              <a:rPr lang="cs-CZ" dirty="0" err="1" smtClean="0"/>
              <a:t>desublimací</a:t>
            </a:r>
            <a:r>
              <a:rPr lang="cs-CZ" dirty="0" smtClean="0"/>
              <a:t> sněhové vločky nebo jinovatka na trávě.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14313"/>
            <a:ext cx="7972375" cy="1462087"/>
          </a:xfrm>
        </p:spPr>
        <p:txBody>
          <a:bodyPr/>
          <a:lstStyle/>
          <a:p>
            <a:r>
              <a:rPr lang="cs-CZ" dirty="0" smtClean="0"/>
              <a:t>Vypracuj do sešitu, vyfoť a pošli na </a:t>
            </a:r>
            <a:r>
              <a:rPr lang="cs-CZ" dirty="0" smtClean="0"/>
              <a:t>mail </a:t>
            </a:r>
            <a:r>
              <a:rPr lang="cs-CZ" dirty="0" smtClean="0">
                <a:solidFill>
                  <a:srgbClr val="FF0000"/>
                </a:solidFill>
              </a:rPr>
              <a:t>do 29.3. </a:t>
            </a:r>
            <a:r>
              <a:rPr lang="cs-CZ" dirty="0" smtClean="0">
                <a:solidFill>
                  <a:srgbClr val="FF0000"/>
                </a:solidFill>
              </a:rPr>
              <a:t>Čitelně!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17712"/>
            <a:ext cx="8487544" cy="484028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1) Kdy nastává u pevné látky tání?</a:t>
            </a:r>
          </a:p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2) Co je to skupenské teplo tání? </a:t>
            </a:r>
          </a:p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3) Co je to vypařování?</a:t>
            </a:r>
          </a:p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4) Co víš o varu?</a:t>
            </a:r>
          </a:p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5) Najdi rozdíly mezi varem a vypařováním.</a:t>
            </a:r>
          </a:p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6) Čím se dá urychlit vypařování?</a:t>
            </a:r>
          </a:p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7) Čím se dá ještě ovlivnit var kapaliny?</a:t>
            </a:r>
          </a:p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8) Kde se využívá varu za zvýšeného tlaku?</a:t>
            </a:r>
          </a:p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9) Co je to sublimace?</a:t>
            </a:r>
          </a:p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10) Uveď příklad </a:t>
            </a:r>
            <a:r>
              <a:rPr lang="cs-CZ" sz="1400" dirty="0" err="1" smtClean="0"/>
              <a:t>desublimace</a:t>
            </a:r>
            <a:r>
              <a:rPr lang="cs-CZ" sz="1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11) Která látka může sublimovat?</a:t>
            </a:r>
          </a:p>
          <a:p>
            <a:pPr>
              <a:lnSpc>
                <a:spcPct val="150000"/>
              </a:lnSpc>
              <a:buNone/>
            </a:pPr>
            <a:r>
              <a:rPr lang="cs-CZ" sz="1400" dirty="0" smtClean="0"/>
              <a:t>12) Co jsou těkavé látky? Uveď 2 příklady. 	</a:t>
            </a:r>
            <a:r>
              <a:rPr lang="cs-CZ" sz="1400" smtClean="0"/>
              <a:t>	</a:t>
            </a:r>
            <a:endParaRPr lang="cs-CZ" sz="1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1629</TotalTime>
  <Words>454</Words>
  <Application>Microsoft Office PowerPoint</Application>
  <PresentationFormat>Předvádění na obrazovce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Směsice</vt:lpstr>
      <vt:lpstr>Kapalnění</vt:lpstr>
      <vt:lpstr>kapalnění</vt:lpstr>
      <vt:lpstr>Molekuly unikají z kapaliny a jen velmi malý počet se jich vrací zpět.</vt:lpstr>
      <vt:lpstr>rovnovážný stav</vt:lpstr>
      <vt:lpstr>(zapiš do sešitu)</vt:lpstr>
      <vt:lpstr>(zapiš do sešitu)</vt:lpstr>
      <vt:lpstr>Snímek 7</vt:lpstr>
      <vt:lpstr>(zapiš do sešitu)</vt:lpstr>
      <vt:lpstr>Vypracuj do sešitu, vyfoť a pošli na mail do 29.3. Čitelně!</vt:lpstr>
    </vt:vector>
  </TitlesOfParts>
  <Company>mrdka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látek</dc:title>
  <dc:creator>sekacos</dc:creator>
  <cp:lastModifiedBy>Doma</cp:lastModifiedBy>
  <cp:revision>166</cp:revision>
  <dcterms:created xsi:type="dcterms:W3CDTF">2006-09-10T17:24:55Z</dcterms:created>
  <dcterms:modified xsi:type="dcterms:W3CDTF">2020-03-23T07:05:00Z</dcterms:modified>
</cp:coreProperties>
</file>