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2" r:id="rId2"/>
  </p:sldMasterIdLst>
  <p:notesMasterIdLst>
    <p:notesMasterId r:id="rId16"/>
  </p:notesMasterIdLst>
  <p:handoutMasterIdLst>
    <p:handoutMasterId r:id="rId17"/>
  </p:handoutMasterIdLst>
  <p:sldIdLst>
    <p:sldId id="270" r:id="rId3"/>
    <p:sldId id="273" r:id="rId4"/>
    <p:sldId id="271" r:id="rId5"/>
    <p:sldId id="275" r:id="rId6"/>
    <p:sldId id="279" r:id="rId7"/>
    <p:sldId id="278" r:id="rId8"/>
    <p:sldId id="274" r:id="rId9"/>
    <p:sldId id="276" r:id="rId10"/>
    <p:sldId id="280" r:id="rId11"/>
    <p:sldId id="281" r:id="rId12"/>
    <p:sldId id="272" r:id="rId13"/>
    <p:sldId id="282" r:id="rId14"/>
    <p:sldId id="283" r:id="rId15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FF"/>
    <a:srgbClr val="CC0099"/>
    <a:srgbClr val="33CC33"/>
    <a:srgbClr val="FF0000"/>
    <a:srgbClr val="6666FF"/>
    <a:srgbClr val="FF6600"/>
    <a:srgbClr val="FFCCFF"/>
    <a:srgbClr val="CC99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1050" y="-7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17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52CC6EC9-4687-4D8A-9324-07897FF8966F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1379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06FB8F-715B-4137-91F3-0FE159519A67}" type="datetimeFigureOut">
              <a:rPr lang="cs-CZ" smtClean="0"/>
              <a:pPr/>
              <a:t>27.1.2014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645103-8AAA-4FEF-8E47-D962A9B7EAA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3710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9219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9220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9221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9222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922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922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9225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226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227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922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922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9230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cs-CZ"/>
          </a:p>
        </p:txBody>
      </p:sp>
      <p:sp>
        <p:nvSpPr>
          <p:cNvPr id="9231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cs-CZ"/>
          </a:p>
        </p:txBody>
      </p:sp>
      <p:sp>
        <p:nvSpPr>
          <p:cNvPr id="9232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AAB0C65-2847-401E-9DD8-3B48FF19F08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952354-8265-4ADB-AB3F-707B3F9E116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CA5789-F471-4448-89B3-48D007DD1D1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0C65-2847-401E-9DD8-3B48FF19F08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643EE-AC37-4E65-894F-ADB68CA48A7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1E0AE-09A8-4E2A-9096-0CDA880BCBF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32685-C7A4-436A-B3EB-B201A798317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71CFE-6AED-45E0-B48A-E1739D69306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F4B17-229D-4F72-A7B1-19430122EDB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473D9-1ADE-4A22-B207-847C65655A5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77A9E-F0E7-40C0-83A1-7368967EF6A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D643EE-AC37-4E65-894F-ADB68CA48A7E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F6AE9-DE0C-4BC2-AE14-447F2D04F4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52354-8265-4ADB-AB3F-707B3F9E116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A5789-F471-4448-89B3-48D007DD1D1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61E0AE-09A8-4E2A-9096-0CDA880BCBFC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332685-C7A4-436A-B3EB-B201A798317E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971CFE-6AED-45E0-B48A-E1739D693067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BF4B17-229D-4F72-A7B1-19430122EDB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9473D9-1ADE-4A22-B207-847C65655A5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077A9E-F0E7-40C0-83A1-7368967EF6AF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5F6AE9-DE0C-4BC2-AE14-447F2D04F4DE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cs-CZ" sz="2400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cs-CZ" sz="2400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cs-CZ" sz="2400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cs-CZ" sz="2400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cs-CZ" sz="2400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cs-CZ" sz="2400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cs-CZ" sz="2400"/>
          </a:p>
        </p:txBody>
      </p:sp>
      <p:sp>
        <p:nvSpPr>
          <p:cNvPr id="820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820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820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/>
          </a:p>
        </p:txBody>
      </p:sp>
      <p:sp>
        <p:nvSpPr>
          <p:cNvPr id="820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/>
          </a:p>
        </p:txBody>
      </p:sp>
      <p:sp>
        <p:nvSpPr>
          <p:cNvPr id="820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9CA2CB8-C9CB-45E3-AC43-11AA7473C11A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A2CB8-C9CB-45E3-AC43-11AA7473C11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RADIM\Plocha\motory\IMG_0009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l="37715" t="3208" r="21650" b="74068"/>
          <a:stretch>
            <a:fillRect/>
          </a:stretch>
        </p:blipFill>
        <p:spPr bwMode="auto">
          <a:xfrm rot="10800000">
            <a:off x="2857487" y="3500438"/>
            <a:ext cx="3975315" cy="3143272"/>
          </a:xfrm>
          <a:prstGeom prst="rect">
            <a:avLst/>
          </a:prstGeom>
          <a:noFill/>
        </p:spPr>
      </p:pic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1916113"/>
            <a:ext cx="7772400" cy="1462087"/>
          </a:xfrm>
        </p:spPr>
        <p:txBody>
          <a:bodyPr/>
          <a:lstStyle/>
          <a:p>
            <a:pPr algn="ctr"/>
            <a:r>
              <a:rPr lang="cs-CZ" sz="3600" b="1" dirty="0" smtClean="0"/>
              <a:t>Pístové spalovací motory</a:t>
            </a:r>
            <a:endParaRPr lang="cs-CZ" sz="3600" b="1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48038" y="6308725"/>
            <a:ext cx="6400800" cy="696913"/>
          </a:xfrm>
        </p:spPr>
        <p:txBody>
          <a:bodyPr/>
          <a:lstStyle/>
          <a:p>
            <a:r>
              <a:rPr lang="cs-CZ" dirty="0"/>
              <a:t>                   </a:t>
            </a:r>
            <a:endParaRPr lang="cs-CZ" sz="2000" b="1" dirty="0"/>
          </a:p>
        </p:txBody>
      </p:sp>
      <p:sp>
        <p:nvSpPr>
          <p:cNvPr id="10" name="Obdélník 9"/>
          <p:cNvSpPr/>
          <p:nvPr/>
        </p:nvSpPr>
        <p:spPr>
          <a:xfrm>
            <a:off x="2928926" y="6143644"/>
            <a:ext cx="857256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i="1" dirty="0" smtClean="0"/>
              <a:t>(zapiš do sešitu)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017712"/>
            <a:ext cx="8955088" cy="4840287"/>
          </a:xfrm>
        </p:spPr>
        <p:txBody>
          <a:bodyPr/>
          <a:lstStyle/>
          <a:p>
            <a:r>
              <a:rPr lang="cs-CZ" dirty="0" smtClean="0"/>
              <a:t>Činnost válců: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0000FF"/>
                </a:solidFill>
              </a:rPr>
              <a:t>1.    </a:t>
            </a:r>
            <a:r>
              <a:rPr lang="cs-CZ" dirty="0" smtClean="0"/>
              <a:t>-</a:t>
            </a:r>
            <a:r>
              <a:rPr lang="cs-CZ" dirty="0" smtClean="0">
                <a:solidFill>
                  <a:srgbClr val="0000FF"/>
                </a:solidFill>
              </a:rPr>
              <a:t> </a:t>
            </a:r>
            <a:r>
              <a:rPr lang="cs-CZ" dirty="0" smtClean="0">
                <a:solidFill>
                  <a:srgbClr val="008000"/>
                </a:solidFill>
              </a:rPr>
              <a:t>sání</a:t>
            </a:r>
            <a:r>
              <a:rPr lang="cs-CZ" dirty="0" smtClean="0"/>
              <a:t> směsi pod píst a </a:t>
            </a:r>
            <a:r>
              <a:rPr lang="cs-CZ" dirty="0" smtClean="0">
                <a:solidFill>
                  <a:srgbClr val="00B050"/>
                </a:solidFill>
              </a:rPr>
              <a:t>stlačování</a:t>
            </a:r>
            <a:r>
              <a:rPr lang="cs-CZ" dirty="0" smtClean="0"/>
              <a:t> směsi nad píst, exploze po zapálení svíčkou</a:t>
            </a:r>
            <a:endParaRPr lang="cs-CZ" dirty="0" smtClean="0">
              <a:solidFill>
                <a:srgbClr val="CC0099"/>
              </a:solidFill>
            </a:endParaRPr>
          </a:p>
          <a:p>
            <a:endParaRPr lang="cs-CZ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rgbClr val="0000FF"/>
                </a:solidFill>
              </a:rPr>
              <a:t>2.    </a:t>
            </a:r>
            <a:r>
              <a:rPr lang="cs-CZ" dirty="0" smtClean="0"/>
              <a:t>-</a:t>
            </a:r>
            <a:r>
              <a:rPr lang="cs-CZ" dirty="0" smtClean="0">
                <a:solidFill>
                  <a:srgbClr val="0000FF"/>
                </a:solidFill>
              </a:rPr>
              <a:t>  </a:t>
            </a:r>
            <a:r>
              <a:rPr lang="cs-CZ" dirty="0" smtClean="0">
                <a:solidFill>
                  <a:srgbClr val="008000"/>
                </a:solidFill>
              </a:rPr>
              <a:t>rozpínání</a:t>
            </a:r>
            <a:r>
              <a:rPr lang="cs-CZ" dirty="0" smtClean="0">
                <a:solidFill>
                  <a:srgbClr val="0000FF"/>
                </a:solidFill>
              </a:rPr>
              <a:t> a </a:t>
            </a:r>
            <a:r>
              <a:rPr lang="cs-CZ" dirty="0" smtClean="0">
                <a:solidFill>
                  <a:srgbClr val="008000"/>
                </a:solidFill>
              </a:rPr>
              <a:t>výfuk</a:t>
            </a:r>
            <a:r>
              <a:rPr lang="cs-CZ" dirty="0" smtClean="0"/>
              <a:t> + </a:t>
            </a:r>
            <a:r>
              <a:rPr lang="cs-CZ" dirty="0" smtClean="0">
                <a:solidFill>
                  <a:srgbClr val="008000"/>
                </a:solidFill>
              </a:rPr>
              <a:t>sání</a:t>
            </a:r>
            <a:r>
              <a:rPr lang="cs-CZ" dirty="0" smtClean="0"/>
              <a:t> směsi nad píst </a:t>
            </a:r>
            <a:r>
              <a:rPr lang="cs-CZ" dirty="0" smtClean="0">
                <a:solidFill>
                  <a:srgbClr val="FF0000"/>
                </a:solidFill>
              </a:rPr>
              <a:t>(pracovní</a:t>
            </a:r>
            <a:r>
              <a:rPr lang="cs-CZ" dirty="0" smtClean="0">
                <a:solidFill>
                  <a:srgbClr val="0000FF"/>
                </a:solidFill>
              </a:rPr>
              <a:t> </a:t>
            </a:r>
            <a:r>
              <a:rPr lang="cs-CZ" dirty="0" smtClean="0">
                <a:solidFill>
                  <a:srgbClr val="FF0000"/>
                </a:solidFill>
              </a:rPr>
              <a:t>doba)</a:t>
            </a:r>
            <a:r>
              <a:rPr lang="cs-CZ" dirty="0" smtClean="0">
                <a:solidFill>
                  <a:srgbClr val="0000FF"/>
                </a:solidFill>
              </a:rPr>
              <a:t> 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Šipka nahoru 3"/>
          <p:cNvSpPr/>
          <p:nvPr/>
        </p:nvSpPr>
        <p:spPr>
          <a:xfrm rot="10800000">
            <a:off x="543112" y="4149080"/>
            <a:ext cx="216024" cy="64807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nahoru 4"/>
          <p:cNvSpPr/>
          <p:nvPr/>
        </p:nvSpPr>
        <p:spPr>
          <a:xfrm>
            <a:off x="543111" y="2636912"/>
            <a:ext cx="216024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čtyřdobý vznětový motor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C:\Documents and Settings\RADIM\Plocha\motory\IMG_0012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l="28265" t="15238" r="14091" b="64043"/>
          <a:stretch>
            <a:fillRect/>
          </a:stretch>
        </p:blipFill>
        <p:spPr bwMode="auto">
          <a:xfrm>
            <a:off x="0" y="1928802"/>
            <a:ext cx="9144000" cy="4646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i="1" dirty="0" smtClean="0"/>
              <a:t>(zapiš do sešitu)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017712"/>
            <a:ext cx="9144000" cy="4840287"/>
          </a:xfrm>
        </p:spPr>
        <p:txBody>
          <a:bodyPr/>
          <a:lstStyle/>
          <a:p>
            <a:pPr>
              <a:buNone/>
            </a:pPr>
            <a:r>
              <a:rPr lang="cs-CZ" b="1" dirty="0" smtClean="0">
                <a:solidFill>
                  <a:srgbClr val="FF0000"/>
                </a:solidFill>
              </a:rPr>
              <a:t>3) Čtyřdobý vznětový motor:</a:t>
            </a:r>
          </a:p>
          <a:p>
            <a:r>
              <a:rPr lang="cs-CZ" b="1" dirty="0" smtClean="0"/>
              <a:t>palivo: vzduch a nafta</a:t>
            </a:r>
          </a:p>
          <a:p>
            <a:r>
              <a:rPr lang="cs-CZ" b="1" dirty="0" smtClean="0"/>
              <a:t>účinnost : 40 %</a:t>
            </a:r>
          </a:p>
          <a:p>
            <a:r>
              <a:rPr lang="cs-CZ" b="1" dirty="0" smtClean="0"/>
              <a:t>části válce: sací a výfukový ventil, píst, ojnice, kliková hřídel, </a:t>
            </a:r>
            <a:r>
              <a:rPr lang="cs-CZ" b="1" dirty="0" smtClean="0">
                <a:solidFill>
                  <a:srgbClr val="C00000"/>
                </a:solidFill>
              </a:rPr>
              <a:t>tryska</a:t>
            </a:r>
          </a:p>
          <a:p>
            <a:r>
              <a:rPr lang="cs-CZ" b="1" dirty="0" smtClean="0"/>
              <a:t>menší spotřeba paliva, větší síla a účinnost (lodě, kamióny), větší hmotnost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i="1" dirty="0" smtClean="0"/>
              <a:t>(zapiš do sešitu)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017712"/>
            <a:ext cx="9396536" cy="4840287"/>
          </a:xfrm>
        </p:spPr>
        <p:txBody>
          <a:bodyPr/>
          <a:lstStyle/>
          <a:p>
            <a:r>
              <a:rPr lang="cs-CZ" dirty="0" smtClean="0">
                <a:solidFill>
                  <a:srgbClr val="0000FF"/>
                </a:solidFill>
              </a:rPr>
              <a:t>1.</a:t>
            </a:r>
            <a:r>
              <a:rPr lang="cs-CZ" dirty="0" smtClean="0"/>
              <a:t> Do válce je nasáván vzduch.</a:t>
            </a:r>
          </a:p>
          <a:p>
            <a:r>
              <a:rPr lang="cs-CZ" dirty="0" smtClean="0">
                <a:solidFill>
                  <a:srgbClr val="0000FF"/>
                </a:solidFill>
              </a:rPr>
              <a:t>2. </a:t>
            </a:r>
            <a:r>
              <a:rPr lang="cs-CZ" dirty="0" smtClean="0"/>
              <a:t>Píst stlačuje vzduch do malého prostoru ( t = 600 °C).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3. </a:t>
            </a:r>
            <a:r>
              <a:rPr lang="cs-CZ" dirty="0" smtClean="0"/>
              <a:t>Vstřikování nafty tryskou, samovznícení a exploze, </a:t>
            </a:r>
            <a:r>
              <a:rPr lang="cs-CZ" dirty="0" smtClean="0">
                <a:solidFill>
                  <a:srgbClr val="FF0000"/>
                </a:solidFill>
              </a:rPr>
              <a:t>koná se práce</a:t>
            </a:r>
            <a:r>
              <a:rPr lang="cs-CZ" dirty="0" smtClean="0"/>
              <a:t>.</a:t>
            </a:r>
          </a:p>
          <a:p>
            <a:r>
              <a:rPr lang="cs-CZ" dirty="0" smtClean="0">
                <a:solidFill>
                  <a:srgbClr val="0000FF"/>
                </a:solidFill>
              </a:rPr>
              <a:t>4. </a:t>
            </a:r>
            <a:r>
              <a:rPr lang="cs-CZ" dirty="0" smtClean="0"/>
              <a:t>Spálené plyny jsou vytlačeny z válce.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RADIM\Plocha\motory\IMG_00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9031" t="3472" r="22021" b="73958"/>
          <a:stretch>
            <a:fillRect/>
          </a:stretch>
        </p:blipFill>
        <p:spPr bwMode="auto">
          <a:xfrm rot="10800000">
            <a:off x="774915" y="0"/>
            <a:ext cx="8369085" cy="6858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42908" y="3429000"/>
            <a:ext cx="3929090" cy="4391045"/>
          </a:xfrm>
        </p:spPr>
        <p:txBody>
          <a:bodyPr/>
          <a:lstStyle/>
          <a:p>
            <a:pPr algn="ctr"/>
            <a:r>
              <a:rPr lang="cs-CZ" sz="3200" b="1" dirty="0" smtClean="0"/>
              <a:t>přeměna </a:t>
            </a:r>
            <a:r>
              <a:rPr lang="cs-CZ" sz="3200" b="1" dirty="0" smtClean="0">
                <a:solidFill>
                  <a:srgbClr val="FF0000"/>
                </a:solidFill>
              </a:rPr>
              <a:t>posuvného</a:t>
            </a:r>
            <a:r>
              <a:rPr lang="cs-CZ" sz="3200" b="1" dirty="0" smtClean="0"/>
              <a:t> </a:t>
            </a:r>
            <a:r>
              <a:rPr lang="cs-CZ" sz="3200" b="1" dirty="0" smtClean="0">
                <a:solidFill>
                  <a:srgbClr val="FF0000"/>
                </a:solidFill>
              </a:rPr>
              <a:t>pohybu</a:t>
            </a:r>
            <a:r>
              <a:rPr lang="cs-CZ" sz="3200" b="1" dirty="0" smtClean="0"/>
              <a:t> pístu </a:t>
            </a:r>
            <a:br>
              <a:rPr lang="cs-CZ" sz="3200" b="1" dirty="0" smtClean="0"/>
            </a:br>
            <a:r>
              <a:rPr lang="cs-CZ" sz="3200" b="1" dirty="0" smtClean="0"/>
              <a:t>na </a:t>
            </a:r>
            <a:r>
              <a:rPr lang="cs-CZ" sz="3200" b="1" dirty="0" smtClean="0">
                <a:solidFill>
                  <a:srgbClr val="0000FF"/>
                </a:solidFill>
              </a:rPr>
              <a:t>otáčivý pohyb </a:t>
            </a:r>
            <a:r>
              <a:rPr lang="cs-CZ" sz="3200" b="1" dirty="0" smtClean="0"/>
              <a:t>klikového hřídele</a:t>
            </a:r>
            <a:endParaRPr lang="cs-CZ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čtyřdobý zážehový motor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C:\Documents and Settings\RADIM\Plocha\motory\IMG_0010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l="25430" t="32750" r="14091" b="47868"/>
          <a:stretch>
            <a:fillRect/>
          </a:stretch>
        </p:blipFill>
        <p:spPr bwMode="auto">
          <a:xfrm>
            <a:off x="-11" y="2000240"/>
            <a:ext cx="9144011" cy="4143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b="1" dirty="0" smtClean="0"/>
              <a:t>pracovního cyklus čtyřdobého zážehového motoru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 descr="C:\Documents and Settings\RADIM\Plocha\motory\IMG_0010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l="29931" t="11896" r="17182" b="70727"/>
          <a:stretch>
            <a:fillRect/>
          </a:stretch>
        </p:blipFill>
        <p:spPr bwMode="auto">
          <a:xfrm>
            <a:off x="71374" y="2071678"/>
            <a:ext cx="9072626" cy="4214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i="1" dirty="0" smtClean="0"/>
              <a:t>(zapiš do sešitu)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017712"/>
            <a:ext cx="8955088" cy="4579639"/>
          </a:xfrm>
        </p:spPr>
        <p:txBody>
          <a:bodyPr/>
          <a:lstStyle/>
          <a:p>
            <a:pPr>
              <a:buNone/>
            </a:pPr>
            <a:r>
              <a:rPr lang="cs-CZ" b="1" dirty="0" smtClean="0">
                <a:solidFill>
                  <a:srgbClr val="FF0000"/>
                </a:solidFill>
              </a:rPr>
              <a:t>1) Čtyřdobý zážehový motor:</a:t>
            </a:r>
          </a:p>
          <a:p>
            <a:r>
              <a:rPr lang="cs-CZ" sz="3200" b="1" dirty="0" smtClean="0"/>
              <a:t>palivo: směs vzduchu a benzínu</a:t>
            </a:r>
            <a:endParaRPr lang="cs-CZ" b="1" dirty="0" smtClean="0"/>
          </a:p>
          <a:p>
            <a:r>
              <a:rPr lang="cs-CZ" sz="3200" b="1" dirty="0" smtClean="0"/>
              <a:t>účinnost : 30 %</a:t>
            </a:r>
          </a:p>
          <a:p>
            <a:r>
              <a:rPr lang="cs-CZ" b="1" dirty="0" smtClean="0"/>
              <a:t>části válce: sací a výfukový ventil, píst, </a:t>
            </a:r>
            <a:r>
              <a:rPr lang="cs-CZ" b="1" dirty="0" smtClean="0">
                <a:solidFill>
                  <a:srgbClr val="FF0000"/>
                </a:solidFill>
              </a:rPr>
              <a:t>svíčka</a:t>
            </a:r>
            <a:r>
              <a:rPr lang="cs-CZ" b="1" dirty="0" smtClean="0"/>
              <a:t>, ojnice, kliková hřídel</a:t>
            </a:r>
          </a:p>
          <a:p>
            <a:pPr>
              <a:buNone/>
            </a:pPr>
            <a:endParaRPr lang="cs-CZ" b="1" dirty="0" smtClean="0"/>
          </a:p>
          <a:p>
            <a:r>
              <a:rPr lang="cs-CZ" sz="3200" b="1" dirty="0" smtClean="0"/>
              <a:t>činnost válců:</a:t>
            </a:r>
          </a:p>
          <a:p>
            <a:pPr lvl="6">
              <a:buNone/>
            </a:pPr>
            <a:endParaRPr lang="cs-CZ" sz="3200" b="1" dirty="0" smtClean="0"/>
          </a:p>
          <a:p>
            <a:pPr lvl="6" algn="just">
              <a:buNone/>
            </a:pPr>
            <a:endParaRPr lang="cs-CZ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i="1" dirty="0" smtClean="0"/>
              <a:t>(zapiš do sešitu)</a:t>
            </a:r>
            <a:endParaRPr lang="cs-CZ" sz="2800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017712"/>
            <a:ext cx="9144000" cy="4840287"/>
          </a:xfrm>
        </p:spPr>
        <p:txBody>
          <a:bodyPr/>
          <a:lstStyle/>
          <a:p>
            <a:r>
              <a:rPr lang="cs-CZ" dirty="0" smtClean="0">
                <a:solidFill>
                  <a:srgbClr val="0000FF"/>
                </a:solidFill>
              </a:rPr>
              <a:t>1. sání </a:t>
            </a:r>
            <a:r>
              <a:rPr lang="cs-CZ" dirty="0" smtClean="0"/>
              <a:t>(dolů) - do válce vniká chladná palivová směs přes sací ventil .</a:t>
            </a:r>
          </a:p>
          <a:p>
            <a:r>
              <a:rPr lang="cs-CZ" dirty="0" smtClean="0">
                <a:solidFill>
                  <a:srgbClr val="0000FF"/>
                </a:solidFill>
              </a:rPr>
              <a:t>2. stlačování    </a:t>
            </a:r>
            <a:r>
              <a:rPr lang="cs-CZ" dirty="0" smtClean="0"/>
              <a:t>- píst stlačuje směs a ta se zapálí elektrickou </a:t>
            </a:r>
            <a:r>
              <a:rPr lang="cs-CZ" dirty="0" smtClean="0">
                <a:solidFill>
                  <a:srgbClr val="FF0000"/>
                </a:solidFill>
              </a:rPr>
              <a:t>jiskrou</a:t>
            </a:r>
            <a:r>
              <a:rPr lang="cs-CZ" dirty="0" smtClean="0"/>
              <a:t>.</a:t>
            </a:r>
          </a:p>
          <a:p>
            <a:r>
              <a:rPr lang="cs-CZ" dirty="0" smtClean="0">
                <a:solidFill>
                  <a:srgbClr val="0000FF"/>
                </a:solidFill>
              </a:rPr>
              <a:t>3. rozpínání    </a:t>
            </a:r>
            <a:r>
              <a:rPr lang="cs-CZ" dirty="0" smtClean="0"/>
              <a:t>– zapálená směs hoří a tlačí na píst, </a:t>
            </a:r>
            <a:r>
              <a:rPr lang="cs-CZ" dirty="0" smtClean="0">
                <a:solidFill>
                  <a:srgbClr val="FF0000"/>
                </a:solidFill>
              </a:rPr>
              <a:t>koná se práce</a:t>
            </a:r>
            <a:r>
              <a:rPr lang="cs-CZ" dirty="0" smtClean="0"/>
              <a:t>.</a:t>
            </a:r>
          </a:p>
          <a:p>
            <a:r>
              <a:rPr lang="cs-CZ" dirty="0" smtClean="0">
                <a:solidFill>
                  <a:srgbClr val="0000FF"/>
                </a:solidFill>
              </a:rPr>
              <a:t>4. výfuk   </a:t>
            </a:r>
            <a:r>
              <a:rPr lang="cs-CZ" dirty="0" smtClean="0"/>
              <a:t>- spálené plyny jsou vytlačeny z válce přes výfukový ventil.</a:t>
            </a:r>
            <a:endParaRPr lang="cs-CZ" dirty="0"/>
          </a:p>
        </p:txBody>
      </p:sp>
      <p:sp>
        <p:nvSpPr>
          <p:cNvPr id="4" name="Šipka nahoru 3"/>
          <p:cNvSpPr/>
          <p:nvPr/>
        </p:nvSpPr>
        <p:spPr>
          <a:xfrm>
            <a:off x="2845350" y="3140968"/>
            <a:ext cx="216024" cy="4320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nahoru 4"/>
          <p:cNvSpPr/>
          <p:nvPr/>
        </p:nvSpPr>
        <p:spPr>
          <a:xfrm>
            <a:off x="1979712" y="5301208"/>
            <a:ext cx="216024" cy="4320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nahoru 5"/>
          <p:cNvSpPr/>
          <p:nvPr/>
        </p:nvSpPr>
        <p:spPr>
          <a:xfrm rot="10800000" flipH="1">
            <a:off x="2701334" y="4221088"/>
            <a:ext cx="288031" cy="50405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7158" y="214313"/>
            <a:ext cx="8786842" cy="1462087"/>
          </a:xfrm>
        </p:spPr>
        <p:txBody>
          <a:bodyPr/>
          <a:lstStyle/>
          <a:p>
            <a:pPr algn="ctr"/>
            <a:r>
              <a:rPr lang="cs-CZ" b="1" dirty="0" smtClean="0"/>
              <a:t>pracovní cyklus dvoudobého zážehového motoru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122" name="Picture 2" descr="C:\Documents and Settings\RADIM\Plocha\motory\IMG_001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320" t="42165" r="20705" b="37309"/>
          <a:stretch>
            <a:fillRect/>
          </a:stretch>
        </p:blipFill>
        <p:spPr bwMode="auto">
          <a:xfrm rot="10800000">
            <a:off x="0" y="1752144"/>
            <a:ext cx="9144000" cy="51058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pracovní cyklus dvoudobého motoru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0" name="Picture 2" descr="C:\Documents and Settings\RADIM\Plocha\motory\IMG_0011.jpg"/>
          <p:cNvPicPr>
            <a:picLocks noChangeAspect="1" noChangeArrowheads="1"/>
          </p:cNvPicPr>
          <p:nvPr/>
        </p:nvPicPr>
        <p:blipFill>
          <a:blip r:embed="rId2" cstate="print"/>
          <a:srcRect l="24485" t="27937" r="22184" b="62038"/>
          <a:stretch>
            <a:fillRect/>
          </a:stretch>
        </p:blipFill>
        <p:spPr bwMode="auto">
          <a:xfrm rot="10800000">
            <a:off x="0" y="2719150"/>
            <a:ext cx="9144000" cy="2430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793037" cy="1462087"/>
          </a:xfrm>
        </p:spPr>
        <p:txBody>
          <a:bodyPr/>
          <a:lstStyle/>
          <a:p>
            <a:r>
              <a:rPr lang="cs-CZ" sz="2800" i="1" dirty="0" smtClean="0"/>
              <a:t>(zapiš do sešitu)</a:t>
            </a:r>
            <a:endParaRPr lang="cs-CZ" sz="2800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017712"/>
            <a:ext cx="8955088" cy="4840287"/>
          </a:xfrm>
        </p:spPr>
        <p:txBody>
          <a:bodyPr/>
          <a:lstStyle/>
          <a:p>
            <a:pPr>
              <a:buNone/>
            </a:pPr>
            <a:r>
              <a:rPr lang="cs-CZ" b="1" dirty="0" smtClean="0">
                <a:solidFill>
                  <a:srgbClr val="FF0000"/>
                </a:solidFill>
              </a:rPr>
              <a:t>2) Dvoudobý zážehový motor:</a:t>
            </a:r>
          </a:p>
          <a:p>
            <a:r>
              <a:rPr lang="cs-CZ" b="1" dirty="0" smtClean="0"/>
              <a:t>palivo: směs vzduchu a benzínu</a:t>
            </a:r>
          </a:p>
          <a:p>
            <a:r>
              <a:rPr lang="cs-CZ" b="1" dirty="0" smtClean="0"/>
              <a:t>účinnost : </a:t>
            </a:r>
            <a:r>
              <a:rPr lang="cs-CZ" b="1" dirty="0" smtClean="0"/>
              <a:t>jen 20 </a:t>
            </a:r>
            <a:r>
              <a:rPr lang="cs-CZ" b="1" dirty="0" smtClean="0"/>
              <a:t>%</a:t>
            </a:r>
          </a:p>
          <a:p>
            <a:r>
              <a:rPr lang="cs-CZ" b="1" dirty="0" smtClean="0"/>
              <a:t>části válce: sací a výfukový otvor, píst, svíčka, ojnice, kliková hřídel, </a:t>
            </a:r>
            <a:r>
              <a:rPr lang="cs-CZ" b="1" dirty="0" smtClean="0">
                <a:solidFill>
                  <a:srgbClr val="FF0000"/>
                </a:solidFill>
              </a:rPr>
              <a:t>přepouštěcí kanál</a:t>
            </a:r>
          </a:p>
          <a:p>
            <a:r>
              <a:rPr lang="cs-CZ" b="1" dirty="0" smtClean="0"/>
              <a:t>konstrukčně jednodušší, lehčí, ale hlučný, méně účinný a neekologický (při výfuku uniká část paliva)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měsice">
  <a:themeElements>
    <a:clrScheme name="Směsice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Směs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ěsic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ce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ce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1762</TotalTime>
  <Words>336</Words>
  <Application>Microsoft Office PowerPoint</Application>
  <PresentationFormat>Předvádění na obrazovce (4:3)</PresentationFormat>
  <Paragraphs>42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13</vt:i4>
      </vt:variant>
    </vt:vector>
  </HeadingPairs>
  <TitlesOfParts>
    <vt:vector size="15" baseType="lpstr">
      <vt:lpstr>Směsice</vt:lpstr>
      <vt:lpstr>Motiv sady Office</vt:lpstr>
      <vt:lpstr>Pístové spalovací motory</vt:lpstr>
      <vt:lpstr>přeměna posuvného pohybu pístu  na otáčivý pohyb klikového hřídele</vt:lpstr>
      <vt:lpstr>čtyřdobý zážehový motor</vt:lpstr>
      <vt:lpstr>pracovního cyklus čtyřdobého zážehového motoru</vt:lpstr>
      <vt:lpstr>(zapiš do sešitu)</vt:lpstr>
      <vt:lpstr>(zapiš do sešitu)</vt:lpstr>
      <vt:lpstr>pracovní cyklus dvoudobého zážehového motoru</vt:lpstr>
      <vt:lpstr>pracovní cyklus dvoudobého motoru</vt:lpstr>
      <vt:lpstr>(zapiš do sešitu)</vt:lpstr>
      <vt:lpstr>(zapiš do sešitu)</vt:lpstr>
      <vt:lpstr>čtyřdobý vznětový motor</vt:lpstr>
      <vt:lpstr>(zapiš do sešitu)</vt:lpstr>
      <vt:lpstr>(zapiš do sešitu)</vt:lpstr>
    </vt:vector>
  </TitlesOfParts>
  <Company>mrdka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Stavba látek</dc:title>
  <dc:creator>sekacos</dc:creator>
  <cp:lastModifiedBy>Eva Gargašová</cp:lastModifiedBy>
  <cp:revision>170</cp:revision>
  <dcterms:created xsi:type="dcterms:W3CDTF">2006-09-10T17:24:55Z</dcterms:created>
  <dcterms:modified xsi:type="dcterms:W3CDTF">2014-01-27T06:28:09Z</dcterms:modified>
</cp:coreProperties>
</file>