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97" r:id="rId3"/>
    <p:sldId id="326" r:id="rId4"/>
    <p:sldId id="386" r:id="rId5"/>
    <p:sldId id="353" r:id="rId6"/>
    <p:sldId id="387" r:id="rId7"/>
    <p:sldId id="388" r:id="rId8"/>
    <p:sldId id="391" r:id="rId9"/>
    <p:sldId id="389" r:id="rId10"/>
    <p:sldId id="392" r:id="rId11"/>
    <p:sldId id="393" r:id="rId12"/>
    <p:sldId id="394" r:id="rId13"/>
    <p:sldId id="395" r:id="rId14"/>
    <p:sldId id="29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5" autoAdjust="0"/>
    <p:restoredTop sz="92321" autoAdjust="0"/>
  </p:normalViewPr>
  <p:slideViewPr>
    <p:cSldViewPr>
      <p:cViewPr varScale="1">
        <p:scale>
          <a:sx n="84" d="100"/>
          <a:sy n="84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C62C4-BCF8-45A9-851E-49BFA575F4FB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4CE00-4E87-4321-B298-C14E361C364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07277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22.03.2020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22.03.2020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22.03.2020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22.03.2020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22.03.2020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22.03.2020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22.03.2020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22.03.2020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22.03.2020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22.03.2020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22.03.2020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EDFC-93E9-4738-A6F3-3C3132E39E3C}" type="datetimeFigureOut">
              <a:rPr lang="cs-CZ" smtClean="0"/>
              <a:pPr/>
              <a:t>22.03.2020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496944" cy="208823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Tření v praxi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19872" y="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ahoma" pitchFamily="34" charset="0"/>
                <a:cs typeface="Tahoma" pitchFamily="34" charset="0"/>
              </a:rPr>
              <a:t>7. ročník</a:t>
            </a:r>
            <a:endParaRPr lang="cs-CZ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Documents and Settings\skola\Local Settings\Temporary Internet Files\Content.IE5\4N2E6JQ3\MP90040305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356992"/>
            <a:ext cx="3816424" cy="2553148"/>
          </a:xfrm>
          <a:prstGeom prst="rect">
            <a:avLst/>
          </a:prstGeom>
          <a:noFill/>
        </p:spPr>
      </p:pic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 praxi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Třecí síly se vyskytují běžně kolem nás.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Někdy nám tření pomáhá, jindy se projevuje i nepříznivě.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Například při vzájemném pohybu součástí strojů se součásti zahřívají, jejich stykové plochy se odírají a stroj se rychle opotřebovává.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Proto se snažíme třecí sílu v těchto případech zmenšovat (mazání, ložiska).</a:t>
            </a: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co kdyby neexistovalo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47525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Nemohli bychom chodit.</a:t>
            </a:r>
          </a:p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Nezavázali bychom si tkaničky.</a:t>
            </a:r>
          </a:p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Hřebík by nedržel ve zdi.</a:t>
            </a:r>
          </a:p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Nemohli bychom psát.</a:t>
            </a:r>
          </a:p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Materiály by nedržely pohromadě.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u="sng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Neužitečné tření  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– díky němu se tělesa opotřebují, zbytečně přehřívají, spotřebovává se více energie.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Ke zmírnění tření slouží ložiska či maziva.</a:t>
            </a:r>
          </a:p>
          <a:p>
            <a:pPr>
              <a:buFont typeface="Wingdings" pitchFamily="2" charset="2"/>
              <a:buChar char="§"/>
            </a:pPr>
            <a:r>
              <a:rPr lang="cs-CZ" u="sng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Užitečné tření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– potřebujeme ho, abychom chodili, brzdili, zatloukli hřebík, opracovali materiál, nespadli v zimě na kluzkém chodníku, zavázali tkaničku…</a:t>
            </a:r>
          </a:p>
          <a:p>
            <a:pPr marL="514350" indent="-514350">
              <a:buNone/>
            </a:pPr>
            <a:endParaRPr lang="cs-CZ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Vypracuj do sešitu!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cs-CZ" sz="1400" dirty="0" smtClean="0"/>
              <a:t>1) Proč vzniká tření u běžných těles?</a:t>
            </a:r>
          </a:p>
          <a:p>
            <a:pPr>
              <a:lnSpc>
                <a:spcPct val="150000"/>
              </a:lnSpc>
              <a:buNone/>
            </a:pPr>
            <a:r>
              <a:rPr lang="cs-CZ" sz="1400" dirty="0" smtClean="0"/>
              <a:t>2) Proč vzniká tření u hladkých těles?</a:t>
            </a:r>
          </a:p>
          <a:p>
            <a:pPr>
              <a:lnSpc>
                <a:spcPct val="150000"/>
              </a:lnSpc>
              <a:buNone/>
            </a:pPr>
            <a:r>
              <a:rPr lang="cs-CZ" sz="1400" dirty="0" smtClean="0"/>
              <a:t>3) Čím můžeme zeslabit neužitečné tření?</a:t>
            </a:r>
          </a:p>
          <a:p>
            <a:pPr>
              <a:lnSpc>
                <a:spcPct val="150000"/>
              </a:lnSpc>
              <a:buNone/>
            </a:pPr>
            <a:r>
              <a:rPr lang="cs-CZ" sz="1400" dirty="0" smtClean="0"/>
              <a:t>4) Kdy nám tření pomáhá – 3 příklady</a:t>
            </a:r>
            <a:r>
              <a:rPr lang="cs-CZ" sz="14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cs-CZ" sz="1400" dirty="0" smtClean="0"/>
              <a:t>5) Jaký je rozdíl mezi valivým a smykovým třením?</a:t>
            </a:r>
          </a:p>
          <a:p>
            <a:pPr>
              <a:lnSpc>
                <a:spcPct val="150000"/>
              </a:lnSpc>
              <a:buNone/>
            </a:pPr>
            <a:r>
              <a:rPr lang="cs-CZ" sz="1400" dirty="0" smtClean="0"/>
              <a:t>6) Co víš o tření v klidu a v pohybu?</a:t>
            </a:r>
          </a:p>
          <a:p>
            <a:pPr>
              <a:lnSpc>
                <a:spcPct val="150000"/>
              </a:lnSpc>
              <a:buNone/>
            </a:pPr>
            <a:r>
              <a:rPr lang="cs-CZ" sz="1400" dirty="0" smtClean="0"/>
              <a:t>7) Na čem závisí velikost tlaku?</a:t>
            </a:r>
          </a:p>
          <a:p>
            <a:pPr>
              <a:lnSpc>
                <a:spcPct val="150000"/>
              </a:lnSpc>
              <a:buNone/>
            </a:pPr>
            <a:r>
              <a:rPr lang="cs-CZ" sz="1400" dirty="0" smtClean="0"/>
              <a:t>8) Jakými způsoby se dá zmenšit tlak?</a:t>
            </a:r>
          </a:p>
          <a:p>
            <a:pPr>
              <a:lnSpc>
                <a:spcPct val="150000"/>
              </a:lnSpc>
              <a:buNone/>
            </a:pPr>
            <a:r>
              <a:rPr lang="cs-CZ" sz="1400" dirty="0" smtClean="0"/>
              <a:t>9) Jakými způsoby se dá zvětšit tlak?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Zdroje:</a:t>
            </a:r>
            <a:endParaRPr lang="cs-CZ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Fyzika pro 7. ročník základní školy, Kolářová R., Bohuněk J.,Prometheus Praha, 2004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Fyzika pro 7. ročník základní školy, Macháček, M., SPN 1994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kliparty Microsoft</a:t>
            </a:r>
          </a:p>
          <a:p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commons</a:t>
            </a: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wikimedia.org</a:t>
            </a:r>
            <a:endParaRPr lang="cs-CZ" i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912768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Zopakuj si!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6984776" cy="5040560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Jaká je příčina vzniku tření u drsnějších povrchů?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105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Jaká je příčina vzniku tření u hladších povrchů?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105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Jaký směr má třecí síla?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105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Co ovlivňuje velikost třecí síly?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smykové x valivé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012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Dosud jsme hovořili o tření při posunování jednoho tělesa po povrchu druhého tělesa –podložky – takové tření se nazývá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smykové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Pokud těleso podložíme kulatým tělesem (kola, klády), hovoříme o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valivém tření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Které je větší?</a:t>
            </a:r>
            <a:endParaRPr lang="cs-CZ" sz="3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smykové x valivé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>
          <a:xfrm>
            <a:off x="467544" y="1916833"/>
            <a:ext cx="8229600" cy="23762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cs-CZ" sz="3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547664" y="3429000"/>
            <a:ext cx="6768752" cy="21602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275856" y="2708920"/>
            <a:ext cx="1368152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 bwMode="auto">
          <a:xfrm>
            <a:off x="4644008" y="2924944"/>
            <a:ext cx="686874" cy="317678"/>
          </a:xfrm>
          <a:custGeom>
            <a:avLst/>
            <a:gdLst>
              <a:gd name="connsiteX0" fmla="*/ 0 w 686874"/>
              <a:gd name="connsiteY0" fmla="*/ 96591 h 317678"/>
              <a:gd name="connsiteX1" fmla="*/ 321972 w 686874"/>
              <a:gd name="connsiteY1" fmla="*/ 96591 h 317678"/>
              <a:gd name="connsiteX2" fmla="*/ 618186 w 686874"/>
              <a:gd name="connsiteY2" fmla="*/ 32197 h 317678"/>
              <a:gd name="connsiteX3" fmla="*/ 643944 w 686874"/>
              <a:gd name="connsiteY3" fmla="*/ 289774 h 317678"/>
              <a:gd name="connsiteX4" fmla="*/ 360608 w 686874"/>
              <a:gd name="connsiteY4" fmla="*/ 199622 h 31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874" h="317678">
                <a:moveTo>
                  <a:pt x="0" y="96591"/>
                </a:moveTo>
                <a:cubicBezTo>
                  <a:pt x="109470" y="101957"/>
                  <a:pt x="218941" y="107323"/>
                  <a:pt x="321972" y="96591"/>
                </a:cubicBezTo>
                <a:cubicBezTo>
                  <a:pt x="425003" y="85859"/>
                  <a:pt x="564524" y="0"/>
                  <a:pt x="618186" y="32197"/>
                </a:cubicBezTo>
                <a:cubicBezTo>
                  <a:pt x="671848" y="64394"/>
                  <a:pt x="686874" y="261870"/>
                  <a:pt x="643944" y="289774"/>
                </a:cubicBezTo>
                <a:cubicBezTo>
                  <a:pt x="601014" y="317678"/>
                  <a:pt x="382073" y="221087"/>
                  <a:pt x="360608" y="199622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Volný tvar 8"/>
          <p:cNvSpPr/>
          <p:nvPr/>
        </p:nvSpPr>
        <p:spPr bwMode="auto">
          <a:xfrm>
            <a:off x="4572000" y="5517232"/>
            <a:ext cx="686874" cy="317678"/>
          </a:xfrm>
          <a:custGeom>
            <a:avLst/>
            <a:gdLst>
              <a:gd name="connsiteX0" fmla="*/ 0 w 686874"/>
              <a:gd name="connsiteY0" fmla="*/ 96591 h 317678"/>
              <a:gd name="connsiteX1" fmla="*/ 321972 w 686874"/>
              <a:gd name="connsiteY1" fmla="*/ 96591 h 317678"/>
              <a:gd name="connsiteX2" fmla="*/ 618186 w 686874"/>
              <a:gd name="connsiteY2" fmla="*/ 32197 h 317678"/>
              <a:gd name="connsiteX3" fmla="*/ 643944 w 686874"/>
              <a:gd name="connsiteY3" fmla="*/ 289774 h 317678"/>
              <a:gd name="connsiteX4" fmla="*/ 360608 w 686874"/>
              <a:gd name="connsiteY4" fmla="*/ 199622 h 31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874" h="317678">
                <a:moveTo>
                  <a:pt x="0" y="96591"/>
                </a:moveTo>
                <a:cubicBezTo>
                  <a:pt x="109470" y="101957"/>
                  <a:pt x="218941" y="107323"/>
                  <a:pt x="321972" y="96591"/>
                </a:cubicBezTo>
                <a:cubicBezTo>
                  <a:pt x="425003" y="85859"/>
                  <a:pt x="564524" y="0"/>
                  <a:pt x="618186" y="32197"/>
                </a:cubicBezTo>
                <a:cubicBezTo>
                  <a:pt x="671848" y="64394"/>
                  <a:pt x="686874" y="261870"/>
                  <a:pt x="643944" y="289774"/>
                </a:cubicBezTo>
                <a:cubicBezTo>
                  <a:pt x="601014" y="317678"/>
                  <a:pt x="382073" y="221087"/>
                  <a:pt x="360608" y="199622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259632" y="6165304"/>
            <a:ext cx="6768752" cy="21602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203848" y="5373216"/>
            <a:ext cx="1368152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3347864" y="6021288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3707904" y="6021288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4139952" y="6021288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>
            <a:off x="5364088" y="2996952"/>
            <a:ext cx="864096" cy="14401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/>
          <p:cNvSpPr/>
          <p:nvPr/>
        </p:nvSpPr>
        <p:spPr>
          <a:xfrm rot="10800000">
            <a:off x="3131840" y="3356992"/>
            <a:ext cx="864096" cy="144016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2771800" y="633478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sz="2800" b="1" baseline="-25000" dirty="0" err="1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t</a:t>
            </a:r>
            <a:endParaRPr lang="cs-CZ" sz="2800" b="1" baseline="-25000" dirty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372200" y="270892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F</a:t>
            </a:r>
            <a:endParaRPr lang="cs-CZ" sz="28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940152" y="537321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F</a:t>
            </a:r>
            <a:endParaRPr lang="cs-CZ" sz="28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059832" y="350100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sz="2800" b="1" baseline="-25000" dirty="0" err="1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t</a:t>
            </a:r>
            <a:endParaRPr lang="cs-CZ" sz="2800" b="1" baseline="-25000" dirty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Šipka doprava 22"/>
          <p:cNvSpPr/>
          <p:nvPr/>
        </p:nvSpPr>
        <p:spPr>
          <a:xfrm>
            <a:off x="5292080" y="5589240"/>
            <a:ext cx="504056" cy="14401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prava 23"/>
          <p:cNvSpPr/>
          <p:nvPr/>
        </p:nvSpPr>
        <p:spPr>
          <a:xfrm rot="10800000">
            <a:off x="2915816" y="6165304"/>
            <a:ext cx="504056" cy="144016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395536" y="450912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Valivé tření je menší než smykové tření.</a:t>
            </a:r>
            <a:endParaRPr lang="cs-CZ" sz="3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75252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Smykové tření – vzniká při posouvání těles po podložce.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Valivé tření – vzniká, když je mezi tělesem a podložkou otáčivé těleso (kola, kláda).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Smykové tření je mnohem větší, menšího, valivého tření se využívalo již v historii (Egypt – pyramidy).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 praxi se někdy nahrazuje smykové tření valivým třením použitím tzv. ložisek.</a:t>
            </a:r>
          </a:p>
          <a:p>
            <a:pPr marL="514350" indent="-514350">
              <a:buNone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ložisko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0" name="Picture 2" descr="C:\Documents and Settings\skola\Dokumenty\Obrázky\614px-Ball_bearin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132856"/>
            <a:ext cx="3168592" cy="3096344"/>
          </a:xfrm>
          <a:prstGeom prst="rect">
            <a:avLst/>
          </a:prstGeom>
          <a:noFill/>
        </p:spPr>
      </p:pic>
      <p:pic>
        <p:nvPicPr>
          <p:cNvPr id="2051" name="Picture 3" descr="C:\Documents and Settings\skola\Dokumenty\Obrázky\800px-Ball-bearing-number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060848"/>
            <a:ext cx="4208016" cy="3156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 klidu x v pohybu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971600" y="2132856"/>
            <a:ext cx="6768752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Dosud jsme se zabývali třením u pohybujících se těles.</a:t>
            </a:r>
          </a:p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Působí třecí síla i mezi tělesy, které jsou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vzájemně v klidu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 klidu x v pohybu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>
          <a:xfrm>
            <a:off x="2627784" y="1268760"/>
            <a:ext cx="6516216" cy="525658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Chceme-li táhnout sáňky ve vodorovném směru, pozorujme, že k uvedení sáněk do pohybu potřebujeme větší sílu, než k udržení sáněk v pohybu.</a:t>
            </a:r>
          </a:p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Největší třecí sílu překonáváme v okamžiku uvedení sáněk do pohybu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cs-CZ" sz="3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74" name="Picture 2" descr="C:\Documents and Settings\skola\Local Settings\Temporary Internet Files\Content.IE5\D1ALO762\MC9003968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96952"/>
            <a:ext cx="1984375" cy="1836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Tření v klidu – díky němu tělesa drží na místě, při jeho překonávání musíme působit větší silou, než při samotném udržení tělesa při pohybu.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Tření v pohybu – vzniká při pohybu tělesa.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Tření v klidu je větší než tření v pohybu.</a:t>
            </a:r>
          </a:p>
          <a:p>
            <a:pPr marL="514350" indent="-514350">
              <a:buNone/>
            </a:pPr>
            <a:endParaRPr lang="cs-CZ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1960</TotalTime>
  <Words>525</Words>
  <Application>Microsoft Office PowerPoint</Application>
  <PresentationFormat>Předvádění na obrazovce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Tření v praxi</vt:lpstr>
      <vt:lpstr>Zopakuj si!</vt:lpstr>
      <vt:lpstr>smykové x valivé</vt:lpstr>
      <vt:lpstr>smykové x valivé</vt:lpstr>
      <vt:lpstr>(zapiš do sešitu)</vt:lpstr>
      <vt:lpstr>ložisko</vt:lpstr>
      <vt:lpstr>v klidu x v pohybu</vt:lpstr>
      <vt:lpstr>v klidu x v pohybu</vt:lpstr>
      <vt:lpstr>(zapiš do sešitu)</vt:lpstr>
      <vt:lpstr>v praxi</vt:lpstr>
      <vt:lpstr>co kdyby neexistovalo</vt:lpstr>
      <vt:lpstr>(zapiš do sešitu)</vt:lpstr>
      <vt:lpstr>Vypracuj do sešitu!</vt:lpstr>
      <vt:lpstr>Zdroje: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Laboratorní měření  hmotnost těles</dc:title>
  <dc:creator>skola</dc:creator>
  <cp:lastModifiedBy>Doma</cp:lastModifiedBy>
  <cp:revision>273</cp:revision>
  <dcterms:created xsi:type="dcterms:W3CDTF">2011-02-08T17:04:49Z</dcterms:created>
  <dcterms:modified xsi:type="dcterms:W3CDTF">2020-03-22T07:49:05Z</dcterms:modified>
</cp:coreProperties>
</file>