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97" r:id="rId4"/>
    <p:sldId id="267" r:id="rId5"/>
    <p:sldId id="299" r:id="rId6"/>
    <p:sldId id="342" r:id="rId7"/>
    <p:sldId id="269" r:id="rId8"/>
    <p:sldId id="313" r:id="rId9"/>
    <p:sldId id="341" r:id="rId10"/>
    <p:sldId id="314" r:id="rId11"/>
    <p:sldId id="32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819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819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9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9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DD9EE33-A344-4133-B707-3809A607D3AD}" type="datetimeFigureOut">
              <a:rPr lang="cs-CZ" smtClean="0"/>
              <a:pPr/>
              <a:t>11.5.2016</a:t>
            </a:fld>
            <a:endParaRPr lang="cs-CZ"/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11.5.2016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11.5.2016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11.5.2016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11.5.2016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11.5.2016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11.5.2016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11.5.2016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11.5.2016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11.5.2016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D9EE33-A344-4133-B707-3809A607D3AD}" type="datetimeFigureOut">
              <a:rPr lang="cs-CZ" smtClean="0"/>
              <a:pPr/>
              <a:t>11.5.2016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/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0DD9EE33-A344-4133-B707-3809A607D3AD}" type="datetimeFigureOut">
              <a:rPr lang="cs-CZ" smtClean="0"/>
              <a:pPr/>
              <a:t>11.5.2016</a:t>
            </a:fld>
            <a:endParaRPr lang="cs-CZ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cs-CZ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BEE7583-5196-41F8-9656-20019FD7E0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714488"/>
            <a:ext cx="8929718" cy="1462088"/>
          </a:xfrm>
        </p:spPr>
        <p:txBody>
          <a:bodyPr/>
          <a:lstStyle/>
          <a:p>
            <a:pPr algn="ctr" eaLnBrk="1" hangingPunct="1"/>
            <a:r>
              <a:rPr lang="cs-CZ" b="1" dirty="0" smtClean="0"/>
              <a:t>  </a:t>
            </a:r>
            <a:r>
              <a:rPr lang="cs-CZ" sz="5400" b="1" dirty="0" smtClean="0">
                <a:solidFill>
                  <a:srgbClr val="002060"/>
                </a:solidFill>
              </a:rPr>
              <a:t>Atomová jádra, radioaktivita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7864" y="6161087"/>
            <a:ext cx="6400800" cy="696913"/>
          </a:xfrm>
        </p:spPr>
        <p:txBody>
          <a:bodyPr/>
          <a:lstStyle/>
          <a:p>
            <a:pPr eaLnBrk="1" hangingPunct="1"/>
            <a:r>
              <a:rPr lang="cs-CZ" dirty="0" smtClean="0"/>
              <a:t>                   </a:t>
            </a:r>
            <a:endParaRPr lang="cs-CZ" sz="2000" b="1" dirty="0" smtClean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85984" y="500042"/>
            <a:ext cx="364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chemeClr val="hlink"/>
                </a:solidFill>
              </a:rPr>
              <a:t> </a:t>
            </a:r>
            <a:r>
              <a:rPr lang="cs-CZ" sz="2400" b="1" dirty="0"/>
              <a:t> 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059832" y="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9. ročník</a:t>
            </a:r>
            <a:endParaRPr lang="cs-CZ" dirty="0"/>
          </a:p>
        </p:txBody>
      </p:sp>
      <p:pic>
        <p:nvPicPr>
          <p:cNvPr id="1026" name="Picture 2" descr="C:\Documents and Settings\gargasovae.ZSCHRJUKINOVA\Local Settings\Temporary Internet Files\Content.IE5\3K7SVIE9\MC90021196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856" y="3573016"/>
            <a:ext cx="324562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14313"/>
            <a:ext cx="8692455" cy="1126455"/>
          </a:xfrm>
        </p:spPr>
        <p:txBody>
          <a:bodyPr/>
          <a:lstStyle/>
          <a:p>
            <a:pPr algn="ctr"/>
            <a:r>
              <a:rPr lang="cs-CZ" sz="5400" b="1" dirty="0" smtClean="0">
                <a:solidFill>
                  <a:srgbClr val="002060"/>
                </a:solidFill>
              </a:rPr>
              <a:t>radioaktivita</a:t>
            </a:r>
            <a:endParaRPr lang="cs-CZ" sz="54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8955088" cy="5301208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</a:rPr>
              <a:t>Radioaktivita je pronikavé neviditelné záření, které se uvolňuje </a:t>
            </a:r>
            <a:r>
              <a:rPr lang="cs-CZ" b="1" dirty="0" smtClean="0">
                <a:solidFill>
                  <a:srgbClr val="FF0000"/>
                </a:solidFill>
              </a:rPr>
              <a:t>z jader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u="sng" dirty="0" smtClean="0">
                <a:solidFill>
                  <a:srgbClr val="002060"/>
                </a:solidFill>
              </a:rPr>
              <a:t>některých</a:t>
            </a:r>
            <a:r>
              <a:rPr lang="cs-CZ" b="1" dirty="0" smtClean="0">
                <a:solidFill>
                  <a:srgbClr val="002060"/>
                </a:solidFill>
              </a:rPr>
              <a:t> prvků.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</a:rPr>
              <a:t>Toto vyzařování je </a:t>
            </a:r>
            <a:r>
              <a:rPr lang="cs-CZ" b="1" dirty="0" smtClean="0">
                <a:solidFill>
                  <a:srgbClr val="FF0000"/>
                </a:solidFill>
              </a:rPr>
              <a:t>nebezpečné</a:t>
            </a:r>
            <a:r>
              <a:rPr lang="cs-CZ" b="1" dirty="0" smtClean="0">
                <a:solidFill>
                  <a:srgbClr val="002060"/>
                </a:solidFill>
              </a:rPr>
              <a:t>.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</a:rPr>
              <a:t>Současně </a:t>
            </a:r>
            <a:r>
              <a:rPr lang="cs-CZ" b="1" dirty="0" smtClean="0">
                <a:solidFill>
                  <a:srgbClr val="FF0000"/>
                </a:solidFill>
              </a:rPr>
              <a:t>dochází k přeměně jader </a:t>
            </a:r>
            <a:r>
              <a:rPr lang="cs-CZ" b="1" dirty="0" smtClean="0">
                <a:solidFill>
                  <a:srgbClr val="002060"/>
                </a:solidFill>
              </a:rPr>
              <a:t>prvků v jádra úplně jiná.</a:t>
            </a:r>
          </a:p>
          <a:p>
            <a:pPr marL="0" indent="0">
              <a:buSzPct val="100000"/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FF0000"/>
                </a:solidFill>
              </a:rPr>
              <a:t>Prvky se mění na jiné prvky!!!!!</a:t>
            </a:r>
          </a:p>
          <a:p>
            <a:pPr>
              <a:buSzPct val="100000"/>
              <a:buNone/>
            </a:pPr>
            <a:r>
              <a:rPr lang="cs-CZ" sz="36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 smtClean="0">
                <a:solidFill>
                  <a:srgbClr val="002060"/>
                </a:solidFill>
              </a:rPr>
              <a:t>(zapiš do sešitu):</a:t>
            </a:r>
            <a:endParaRPr lang="cs-CZ" sz="2800" i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536503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1896 – A. H. Becquerel objevil ve smolinci radioaktivitu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manželé Curie – objev </a:t>
            </a:r>
            <a:r>
              <a:rPr lang="cs-CZ" dirty="0" err="1" smtClean="0">
                <a:solidFill>
                  <a:srgbClr val="002060"/>
                </a:solidFill>
              </a:rPr>
              <a:t>Ra</a:t>
            </a:r>
            <a:r>
              <a:rPr lang="cs-CZ" dirty="0" smtClean="0">
                <a:solidFill>
                  <a:srgbClr val="002060"/>
                </a:solidFill>
              </a:rPr>
              <a:t> a Po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radioaktivita</a:t>
            </a:r>
            <a:r>
              <a:rPr lang="cs-CZ" dirty="0" smtClean="0">
                <a:solidFill>
                  <a:srgbClr val="002060"/>
                </a:solidFill>
              </a:rPr>
              <a:t> – neviditelné pronikavé záření, které vychází z </a:t>
            </a:r>
            <a:r>
              <a:rPr lang="cs-CZ" smtClean="0">
                <a:solidFill>
                  <a:srgbClr val="002060"/>
                </a:solidFill>
              </a:rPr>
              <a:t>jader některých prvků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dochází k přeměně prvků na jiné</a:t>
            </a:r>
          </a:p>
        </p:txBody>
      </p:sp>
    </p:spTree>
    <p:extLst>
      <p:ext uri="{BB962C8B-B14F-4D97-AF65-F5344CB8AC3E}">
        <p14:creationId xmlns:p14="http://schemas.microsoft.com/office/powerpoint/2010/main" val="105795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>
                <a:solidFill>
                  <a:srgbClr val="002060"/>
                </a:solidFill>
              </a:rPr>
              <a:t>opakování</a:t>
            </a:r>
            <a:endParaRPr lang="cs-CZ" sz="54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017957"/>
            <a:ext cx="9144000" cy="4824536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</a:rPr>
              <a:t>Co je to molekula?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</a:rPr>
              <a:t>Jaké částice se mohou nacházet v obalu?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</a:rPr>
              <a:t>Jaké částice se mohou nacházet v jádře atomu?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</a:rPr>
              <a:t>Jaký náboj mají jednotlivé částice?</a:t>
            </a:r>
          </a:p>
          <a:p>
            <a:pPr>
              <a:buSzPct val="100000"/>
              <a:buFont typeface="Wingdings" pitchFamily="2" charset="2"/>
              <a:buChar char="§"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>
                <a:solidFill>
                  <a:srgbClr val="002060"/>
                </a:solidFill>
              </a:rPr>
              <a:t>nukleonové číslo</a:t>
            </a:r>
            <a:endParaRPr lang="cs-CZ" sz="54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44824"/>
            <a:ext cx="8669368" cy="1152128"/>
          </a:xfrm>
        </p:spPr>
        <p:txBody>
          <a:bodyPr/>
          <a:lstStyle/>
          <a:p>
            <a:pPr>
              <a:buSzPct val="100000"/>
              <a:buNone/>
            </a:pPr>
            <a:endParaRPr lang="cs-CZ" sz="4400" b="1" dirty="0" smtClean="0">
              <a:solidFill>
                <a:srgbClr val="002060"/>
              </a:solidFill>
            </a:endParaRPr>
          </a:p>
          <a:p>
            <a:pPr>
              <a:buSzPct val="100000"/>
              <a:buNone/>
            </a:pPr>
            <a:endParaRPr lang="cs-CZ" sz="4400" b="1" dirty="0">
              <a:solidFill>
                <a:srgbClr val="002060"/>
              </a:solidFill>
            </a:endParaRPr>
          </a:p>
          <a:p>
            <a:pPr>
              <a:buSzPct val="100000"/>
              <a:buNone/>
            </a:pPr>
            <a:r>
              <a:rPr lang="cs-CZ" sz="4400" b="1" dirty="0" smtClean="0">
                <a:solidFill>
                  <a:srgbClr val="002060"/>
                </a:solidFill>
              </a:rPr>
              <a:t>				</a:t>
            </a:r>
            <a:endParaRPr lang="cs-CZ" sz="8000" b="1" dirty="0">
              <a:solidFill>
                <a:srgbClr val="00206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707904" y="2708920"/>
            <a:ext cx="1296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b="1" dirty="0" smtClean="0">
                <a:solidFill>
                  <a:srgbClr val="002060"/>
                </a:solidFill>
              </a:rPr>
              <a:t>C</a:t>
            </a:r>
            <a:endParaRPr lang="cs-CZ" sz="8000" b="1" dirty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445647" y="3484937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6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347864" y="2646784"/>
            <a:ext cx="575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12</a:t>
            </a:r>
            <a:endParaRPr lang="cs-CZ" sz="2800" dirty="0">
              <a:solidFill>
                <a:srgbClr val="002060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 bwMode="auto">
          <a:xfrm flipH="1">
            <a:off x="971600" y="4008157"/>
            <a:ext cx="2474047" cy="11490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ovéPole 10"/>
          <p:cNvSpPr txBox="1"/>
          <p:nvPr/>
        </p:nvSpPr>
        <p:spPr>
          <a:xfrm>
            <a:off x="323528" y="5204351"/>
            <a:ext cx="2948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>protonové číslo</a:t>
            </a:r>
            <a:endParaRPr lang="cs-CZ" sz="2800" b="1" dirty="0">
              <a:solidFill>
                <a:srgbClr val="002060"/>
              </a:solidFill>
            </a:endParaRPr>
          </a:p>
        </p:txBody>
      </p:sp>
      <p:cxnSp>
        <p:nvCxnSpPr>
          <p:cNvPr id="13" name="Přímá spojnice se šipkou 12"/>
          <p:cNvCxnSpPr>
            <a:stCxn id="10" idx="3"/>
          </p:cNvCxnSpPr>
          <p:nvPr/>
        </p:nvCxnSpPr>
        <p:spPr bwMode="auto">
          <a:xfrm flipV="1">
            <a:off x="3923663" y="2708920"/>
            <a:ext cx="2952593" cy="1994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ovéPole 13"/>
          <p:cNvSpPr txBox="1"/>
          <p:nvPr/>
        </p:nvSpPr>
        <p:spPr>
          <a:xfrm>
            <a:off x="5796136" y="2800672"/>
            <a:ext cx="26642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nukleonové číslo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udává počet nukleonů v jádře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076056" y="616530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nukleony = protony + neutrony</a:t>
            </a:r>
            <a:endParaRPr lang="cs-CZ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>
                <a:solidFill>
                  <a:srgbClr val="002060"/>
                </a:solidFill>
              </a:rPr>
              <a:t>objev jádra</a:t>
            </a:r>
            <a:endParaRPr lang="cs-CZ" sz="54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83412"/>
            <a:ext cx="8955088" cy="4968552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</a:rPr>
              <a:t>Ernest </a:t>
            </a:r>
            <a:r>
              <a:rPr lang="cs-CZ" b="1" dirty="0" err="1" smtClean="0">
                <a:solidFill>
                  <a:srgbClr val="002060"/>
                </a:solidFill>
              </a:rPr>
              <a:t>Rutherford</a:t>
            </a:r>
            <a:r>
              <a:rPr lang="cs-CZ" b="1" dirty="0" smtClean="0">
                <a:solidFill>
                  <a:srgbClr val="002060"/>
                </a:solidFill>
              </a:rPr>
              <a:t> – nositel Nobelovy ceny za chemii za výzkum radioaktivity</a:t>
            </a:r>
          </a:p>
          <a:p>
            <a:pPr marL="0" indent="0">
              <a:buSzPct val="100000"/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b="1" dirty="0">
                <a:solidFill>
                  <a:srgbClr val="002060"/>
                </a:solidFill>
              </a:rPr>
              <a:t>rok 1911 objev atomového jádra</a:t>
            </a:r>
          </a:p>
          <a:p>
            <a:pPr>
              <a:buSzPct val="100000"/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</a:endParaRPr>
          </a:p>
          <a:p>
            <a:pPr>
              <a:buSzPct val="100000"/>
              <a:buFont typeface="Wingdings" pitchFamily="2" charset="2"/>
              <a:buChar char="§"/>
            </a:pPr>
            <a:endParaRPr lang="cs-CZ" b="1" dirty="0">
              <a:solidFill>
                <a:srgbClr val="002060"/>
              </a:solidFill>
            </a:endParaRPr>
          </a:p>
          <a:p>
            <a:pPr>
              <a:buSzPct val="100000"/>
              <a:buFont typeface="Wingdings" pitchFamily="2" charset="2"/>
              <a:buChar char="§"/>
            </a:pP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U:\Obrázky\Ernest_Rutherfo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090325"/>
            <a:ext cx="1892941" cy="276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0"/>
            <a:ext cx="7793037" cy="1462087"/>
          </a:xfrm>
        </p:spPr>
        <p:txBody>
          <a:bodyPr/>
          <a:lstStyle/>
          <a:p>
            <a:pPr algn="ctr"/>
            <a:r>
              <a:rPr lang="cs-CZ" sz="5400" b="1" dirty="0" smtClean="0">
                <a:solidFill>
                  <a:srgbClr val="002060"/>
                </a:solidFill>
              </a:rPr>
              <a:t>nuklid a izotop</a:t>
            </a:r>
            <a:endParaRPr lang="cs-CZ" sz="5400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20072" y="436510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3"/>
                </a:solidFill>
              </a:rPr>
              <a:t>2.plný stín</a:t>
            </a:r>
            <a:endParaRPr lang="cs-CZ" sz="2800" dirty="0">
              <a:solidFill>
                <a:schemeClr val="accent3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164288" y="2996952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3"/>
                </a:solidFill>
              </a:rPr>
              <a:t>1.vržený stín</a:t>
            </a:r>
            <a:endParaRPr lang="cs-CZ" sz="2800" dirty="0"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17" y="1556792"/>
            <a:ext cx="9110783" cy="5040559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Látka, která se skládá jen z atomů se stejným protonovým a nukleonovým číslem se nazývá </a:t>
            </a:r>
            <a:r>
              <a:rPr lang="cs-CZ" b="1" dirty="0" smtClean="0">
                <a:solidFill>
                  <a:srgbClr val="FF0000"/>
                </a:solidFill>
              </a:rPr>
              <a:t>nuklid</a:t>
            </a:r>
            <a:r>
              <a:rPr lang="cs-CZ" b="1" dirty="0" smtClean="0">
                <a:solidFill>
                  <a:srgbClr val="002060"/>
                </a:solidFill>
              </a:rPr>
              <a:t>.</a:t>
            </a:r>
          </a:p>
          <a:p>
            <a:endParaRPr lang="cs-CZ" sz="1000" b="1" dirty="0">
              <a:solidFill>
                <a:srgbClr val="00206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Pokud se atomy jedné látky liší v počtu neutronů, hovoříme o různých </a:t>
            </a:r>
            <a:r>
              <a:rPr lang="cs-CZ" b="1" dirty="0" smtClean="0">
                <a:solidFill>
                  <a:srgbClr val="FF0000"/>
                </a:solidFill>
              </a:rPr>
              <a:t>izotopech </a:t>
            </a:r>
            <a:r>
              <a:rPr lang="cs-CZ" b="1" dirty="0" smtClean="0">
                <a:solidFill>
                  <a:srgbClr val="002060"/>
                </a:solidFill>
              </a:rPr>
              <a:t>(druzích) jedné látky.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např.  </a:t>
            </a:r>
            <a:r>
              <a:rPr lang="cs-CZ" b="1" baseline="-25000" dirty="0" smtClean="0">
                <a:solidFill>
                  <a:srgbClr val="002060"/>
                </a:solidFill>
              </a:rPr>
              <a:t>6</a:t>
            </a:r>
            <a:r>
              <a:rPr lang="cs-CZ" b="1" dirty="0" smtClean="0">
                <a:solidFill>
                  <a:srgbClr val="002060"/>
                </a:solidFill>
              </a:rPr>
              <a:t>C a </a:t>
            </a:r>
            <a:r>
              <a:rPr lang="cs-CZ" b="1" baseline="-25000" dirty="0" smtClean="0">
                <a:solidFill>
                  <a:srgbClr val="002060"/>
                </a:solidFill>
              </a:rPr>
              <a:t>6</a:t>
            </a:r>
            <a:r>
              <a:rPr lang="cs-CZ" b="1" dirty="0" smtClean="0">
                <a:solidFill>
                  <a:srgbClr val="002060"/>
                </a:solidFill>
              </a:rPr>
              <a:t>C  (uhlík 12 a uhlík 14)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578439" y="485986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12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483768" y="485986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14</a:t>
            </a:r>
            <a:endParaRPr lang="cs-CZ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0"/>
            <a:ext cx="7793037" cy="1462087"/>
          </a:xfrm>
        </p:spPr>
        <p:txBody>
          <a:bodyPr/>
          <a:lstStyle/>
          <a:p>
            <a:pPr algn="ctr"/>
            <a:r>
              <a:rPr lang="cs-CZ" sz="5400" b="1" dirty="0" smtClean="0">
                <a:solidFill>
                  <a:srgbClr val="002060"/>
                </a:solidFill>
              </a:rPr>
              <a:t>nuklid a izotop</a:t>
            </a:r>
            <a:endParaRPr lang="cs-CZ" sz="5400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20072" y="436510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3"/>
                </a:solidFill>
              </a:rPr>
              <a:t>2.plný stín</a:t>
            </a:r>
            <a:endParaRPr lang="cs-CZ" sz="2800" dirty="0">
              <a:solidFill>
                <a:schemeClr val="accent3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164288" y="2996952"/>
            <a:ext cx="18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3"/>
                </a:solidFill>
              </a:rPr>
              <a:t>1.vržený stín</a:t>
            </a:r>
            <a:endParaRPr lang="cs-CZ" sz="2800" dirty="0">
              <a:solidFill>
                <a:schemeClr val="accent3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217" y="1700808"/>
            <a:ext cx="9110783" cy="5040559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Některé prvky mohou tedy existovat v několika podobách  - izotopech, které mají </a:t>
            </a:r>
            <a:r>
              <a:rPr lang="cs-CZ" b="1" u="sng" dirty="0" smtClean="0">
                <a:solidFill>
                  <a:srgbClr val="002060"/>
                </a:solidFill>
              </a:rPr>
              <a:t>stejné chemické </a:t>
            </a:r>
            <a:r>
              <a:rPr lang="cs-CZ" b="1" dirty="0" smtClean="0">
                <a:solidFill>
                  <a:srgbClr val="002060"/>
                </a:solidFill>
              </a:rPr>
              <a:t>ale </a:t>
            </a:r>
            <a:r>
              <a:rPr lang="cs-CZ" b="1" u="sng" dirty="0" smtClean="0">
                <a:solidFill>
                  <a:srgbClr val="002060"/>
                </a:solidFill>
              </a:rPr>
              <a:t>jiné fyzikální </a:t>
            </a:r>
            <a:r>
              <a:rPr lang="cs-CZ" b="1" dirty="0" smtClean="0">
                <a:solidFill>
                  <a:srgbClr val="002060"/>
                </a:solidFill>
              </a:rPr>
              <a:t>vlastnosti. 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Např. 		</a:t>
            </a:r>
            <a:r>
              <a:rPr lang="cs-CZ" sz="2800" b="1" dirty="0" smtClean="0">
                <a:solidFill>
                  <a:srgbClr val="002060"/>
                </a:solidFill>
              </a:rPr>
              <a:t>vodík (1e,1p)</a:t>
            </a:r>
          </a:p>
          <a:p>
            <a:pPr marL="457200" lvl="1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 			deuterium (1e, 1p, 1n) </a:t>
            </a:r>
          </a:p>
          <a:p>
            <a:pPr marL="457200" lvl="1" indent="0">
              <a:buNone/>
            </a:pPr>
            <a:r>
              <a:rPr lang="cs-CZ" b="1" dirty="0">
                <a:solidFill>
                  <a:srgbClr val="002060"/>
                </a:solidFill>
              </a:rPr>
              <a:t>	</a:t>
            </a:r>
            <a:r>
              <a:rPr lang="cs-CZ" b="1" dirty="0" smtClean="0">
                <a:solidFill>
                  <a:srgbClr val="002060"/>
                </a:solidFill>
              </a:rPr>
              <a:t>		tritium (1e, 1p, 2n)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32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i="1" dirty="0" smtClean="0">
                <a:solidFill>
                  <a:srgbClr val="002060"/>
                </a:solidFill>
              </a:rPr>
              <a:t>(zapiš do sešitu):</a:t>
            </a:r>
            <a:endParaRPr lang="cs-CZ" sz="2800" i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72208"/>
            <a:ext cx="9144000" cy="4725144"/>
          </a:xfrm>
        </p:spPr>
        <p:txBody>
          <a:bodyPr/>
          <a:lstStyle/>
          <a:p>
            <a:r>
              <a:rPr lang="cs-CZ" sz="2800" dirty="0" smtClean="0">
                <a:solidFill>
                  <a:srgbClr val="002060"/>
                </a:solidFill>
              </a:rPr>
              <a:t>objev atomového jádra -1911 –E. </a:t>
            </a:r>
            <a:r>
              <a:rPr lang="cs-CZ" sz="2800" dirty="0" err="1" smtClean="0">
                <a:solidFill>
                  <a:srgbClr val="002060"/>
                </a:solidFill>
              </a:rPr>
              <a:t>Rutherford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nukleonové číslo </a:t>
            </a:r>
            <a:r>
              <a:rPr lang="cs-CZ" sz="2800" dirty="0" smtClean="0">
                <a:solidFill>
                  <a:srgbClr val="002060"/>
                </a:solidFill>
              </a:rPr>
              <a:t>– počet p  + n</a:t>
            </a:r>
            <a:r>
              <a:rPr lang="cs-CZ" sz="2800" baseline="30000" dirty="0" smtClean="0">
                <a:solidFill>
                  <a:srgbClr val="002060"/>
                </a:solidFill>
              </a:rPr>
              <a:t>0</a:t>
            </a:r>
            <a:r>
              <a:rPr lang="cs-CZ" sz="2800" dirty="0" smtClean="0">
                <a:solidFill>
                  <a:srgbClr val="002060"/>
                </a:solidFill>
              </a:rPr>
              <a:t> v jádře</a:t>
            </a:r>
          </a:p>
          <a:p>
            <a:pPr marL="0" indent="0">
              <a:buNone/>
            </a:pPr>
            <a:endParaRPr lang="cs-CZ" sz="2800" dirty="0">
              <a:solidFill>
                <a:srgbClr val="002060"/>
              </a:solidFill>
            </a:endParaRPr>
          </a:p>
          <a:p>
            <a:r>
              <a:rPr lang="cs-CZ" sz="2800" baseline="-25000" dirty="0" smtClean="0">
                <a:solidFill>
                  <a:srgbClr val="002060"/>
                </a:solidFill>
              </a:rPr>
              <a:t>6</a:t>
            </a:r>
            <a:r>
              <a:rPr lang="cs-CZ" sz="2800" dirty="0" smtClean="0">
                <a:solidFill>
                  <a:srgbClr val="002060"/>
                </a:solidFill>
              </a:rPr>
              <a:t>C – obsahuje 6 p </a:t>
            </a:r>
            <a:r>
              <a:rPr lang="cs-CZ" sz="2800" dirty="0">
                <a:solidFill>
                  <a:srgbClr val="002060"/>
                </a:solidFill>
              </a:rPr>
              <a:t>a </a:t>
            </a:r>
            <a:r>
              <a:rPr lang="cs-CZ" sz="2800" dirty="0" smtClean="0">
                <a:solidFill>
                  <a:srgbClr val="002060"/>
                </a:solidFill>
              </a:rPr>
              <a:t>8 n</a:t>
            </a:r>
            <a:r>
              <a:rPr lang="cs-CZ" sz="2800" baseline="30000" dirty="0" smtClean="0">
                <a:solidFill>
                  <a:srgbClr val="002060"/>
                </a:solidFill>
              </a:rPr>
              <a:t>0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nuklid</a:t>
            </a:r>
            <a:r>
              <a:rPr lang="cs-CZ" sz="2800" dirty="0" smtClean="0">
                <a:solidFill>
                  <a:srgbClr val="002060"/>
                </a:solidFill>
              </a:rPr>
              <a:t> – látka z atomů se stejným protonovým i nukleonovým číslem</a:t>
            </a:r>
          </a:p>
          <a:p>
            <a:endParaRPr lang="cs-CZ" sz="1000" dirty="0" smtClean="0">
              <a:solidFill>
                <a:srgbClr val="002060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izotopy</a:t>
            </a:r>
            <a:r>
              <a:rPr lang="cs-CZ" sz="2800" dirty="0" smtClean="0">
                <a:solidFill>
                  <a:srgbClr val="002060"/>
                </a:solidFill>
              </a:rPr>
              <a:t> – atomy jednoho prvku, které se liší               </a:t>
            </a:r>
            <a:r>
              <a:rPr lang="cs-CZ" sz="2800" dirty="0" smtClean="0">
                <a:solidFill>
                  <a:srgbClr val="002060"/>
                </a:solidFill>
              </a:rPr>
              <a:t> pouze v nukleonovém </a:t>
            </a:r>
            <a:r>
              <a:rPr lang="cs-CZ" sz="2800" dirty="0" smtClean="0">
                <a:solidFill>
                  <a:srgbClr val="002060"/>
                </a:solidFill>
              </a:rPr>
              <a:t>čísle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517263" y="2564904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+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0003" y="3482490"/>
            <a:ext cx="409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solidFill>
                  <a:srgbClr val="002060"/>
                </a:solidFill>
              </a:rPr>
              <a:t>14</a:t>
            </a:r>
            <a:endParaRPr lang="cs-CZ" sz="1600" dirty="0">
              <a:solidFill>
                <a:srgbClr val="002060"/>
              </a:solidFill>
            </a:endParaRPr>
          </a:p>
        </p:txBody>
      </p:sp>
      <p:cxnSp>
        <p:nvCxnSpPr>
          <p:cNvPr id="7" name="Přímá spojnice se šipkou 6"/>
          <p:cNvCxnSpPr/>
          <p:nvPr/>
        </p:nvCxnSpPr>
        <p:spPr bwMode="auto">
          <a:xfrm flipH="1">
            <a:off x="521994" y="3011317"/>
            <a:ext cx="216024" cy="452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ovéPole 7"/>
          <p:cNvSpPr txBox="1"/>
          <p:nvPr/>
        </p:nvSpPr>
        <p:spPr>
          <a:xfrm>
            <a:off x="3086427" y="3516087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+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b="1" dirty="0" smtClean="0">
                <a:solidFill>
                  <a:srgbClr val="002060"/>
                </a:solidFill>
              </a:rPr>
              <a:t>objev radioaktivity</a:t>
            </a:r>
            <a:endParaRPr lang="cs-CZ" sz="54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017712"/>
            <a:ext cx="8847584" cy="4723655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1869 – A. H. Becquerel náhodně zjistil, že nerost </a:t>
            </a:r>
            <a:r>
              <a:rPr lang="cs-CZ" b="1" dirty="0" smtClean="0">
                <a:solidFill>
                  <a:srgbClr val="FF0000"/>
                </a:solidFill>
              </a:rPr>
              <a:t>smolinec</a:t>
            </a:r>
            <a:r>
              <a:rPr lang="cs-CZ" b="1" dirty="0" smtClean="0">
                <a:solidFill>
                  <a:srgbClr val="002060"/>
                </a:solidFill>
              </a:rPr>
              <a:t> (jáchymovská uranová ruda) vydává neviditelné pronikavé záření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Nobelova cena za objev radioaktivity</a:t>
            </a:r>
          </a:p>
          <a:p>
            <a:endParaRPr lang="cs-CZ" dirty="0"/>
          </a:p>
        </p:txBody>
      </p:sp>
      <p:pic>
        <p:nvPicPr>
          <p:cNvPr id="3074" name="Picture 2" descr="U:\Obrázky\Henri_Becquer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995" y="4581128"/>
            <a:ext cx="2009005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93037" cy="1462087"/>
          </a:xfrm>
        </p:spPr>
        <p:txBody>
          <a:bodyPr/>
          <a:lstStyle/>
          <a:p>
            <a:pPr algn="ctr"/>
            <a:r>
              <a:rPr lang="cs-CZ" sz="5400" b="1" dirty="0" smtClean="0">
                <a:solidFill>
                  <a:srgbClr val="002060"/>
                </a:solidFill>
              </a:rPr>
              <a:t>objev radia a polonia</a:t>
            </a:r>
            <a:endParaRPr lang="cs-CZ" sz="54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017712"/>
            <a:ext cx="8847584" cy="4723655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Marie Curie – </a:t>
            </a:r>
            <a:r>
              <a:rPr lang="cs-CZ" b="1" dirty="0" err="1" smtClean="0">
                <a:solidFill>
                  <a:srgbClr val="002060"/>
                </a:solidFill>
              </a:rPr>
              <a:t>Sklodowská</a:t>
            </a:r>
            <a:r>
              <a:rPr lang="cs-CZ" b="1" dirty="0" smtClean="0">
                <a:solidFill>
                  <a:srgbClr val="002060"/>
                </a:solidFill>
              </a:rPr>
              <a:t> a </a:t>
            </a:r>
            <a:r>
              <a:rPr lang="cs-CZ" b="1" dirty="0" err="1">
                <a:solidFill>
                  <a:srgbClr val="002060"/>
                </a:solidFill>
              </a:rPr>
              <a:t>Pierre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Curie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objev radia a polonia ve smolinci 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Nobelova cena za fyziku za objev radioaktivity spolu s Becquerelem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M. Curie – </a:t>
            </a:r>
            <a:r>
              <a:rPr lang="cs-CZ" b="1" dirty="0" err="1" smtClean="0">
                <a:solidFill>
                  <a:srgbClr val="002060"/>
                </a:solidFill>
              </a:rPr>
              <a:t>Sklodowská</a:t>
            </a:r>
            <a:r>
              <a:rPr lang="cs-CZ" b="1" dirty="0" smtClean="0">
                <a:solidFill>
                  <a:srgbClr val="002060"/>
                </a:solidFill>
              </a:rPr>
              <a:t> – druhá Nobelova cena za chemii</a:t>
            </a:r>
            <a:endParaRPr lang="cs-CZ" b="1" dirty="0">
              <a:solidFill>
                <a:srgbClr val="002060"/>
              </a:solidFill>
            </a:endParaRPr>
          </a:p>
          <a:p>
            <a:endParaRPr lang="cs-CZ" b="1" dirty="0" smtClean="0">
              <a:solidFill>
                <a:srgbClr val="002060"/>
              </a:solidFill>
            </a:endParaRPr>
          </a:p>
          <a:p>
            <a:endParaRPr lang="cs-CZ" dirty="0"/>
          </a:p>
        </p:txBody>
      </p:sp>
      <p:pic>
        <p:nvPicPr>
          <p:cNvPr id="4098" name="Picture 2" descr="U:\Obrázky\Pierrecur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797152"/>
            <a:ext cx="1492338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U:\Obrázky\Mariecur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068" y="4797152"/>
            <a:ext cx="1627838" cy="210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4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Motiv sady Off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otiv sady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Motiv sady Off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1098</TotalTime>
  <Words>369</Words>
  <Application>Microsoft Office PowerPoint</Application>
  <PresentationFormat>Předvádění na obrazovce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Blends</vt:lpstr>
      <vt:lpstr>  Atomová jádra, radioaktivita</vt:lpstr>
      <vt:lpstr>opakování</vt:lpstr>
      <vt:lpstr>nukleonové číslo</vt:lpstr>
      <vt:lpstr>objev jádra</vt:lpstr>
      <vt:lpstr>nuklid a izotop</vt:lpstr>
      <vt:lpstr>nuklid a izotop</vt:lpstr>
      <vt:lpstr>(zapiš do sešitu):</vt:lpstr>
      <vt:lpstr>objev radioaktivity</vt:lpstr>
      <vt:lpstr>objev radia a polonia</vt:lpstr>
      <vt:lpstr>radioaktivita</vt:lpstr>
      <vt:lpstr>(zapiš do sešitu):</vt:lpstr>
    </vt:vector>
  </TitlesOfParts>
  <Company>čmš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54Lom světla</dc:title>
  <dc:creator>skola</dc:creator>
  <cp:lastModifiedBy>Eva Gargašová</cp:lastModifiedBy>
  <cp:revision>137</cp:revision>
  <dcterms:created xsi:type="dcterms:W3CDTF">2008-05-18T08:27:53Z</dcterms:created>
  <dcterms:modified xsi:type="dcterms:W3CDTF">2016-05-11T05:01:59Z</dcterms:modified>
</cp:coreProperties>
</file>