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333" r:id="rId4"/>
    <p:sldId id="334" r:id="rId5"/>
    <p:sldId id="343" r:id="rId6"/>
    <p:sldId id="344" r:id="rId7"/>
    <p:sldId id="315" r:id="rId8"/>
    <p:sldId id="335" r:id="rId9"/>
    <p:sldId id="345" r:id="rId10"/>
    <p:sldId id="346" r:id="rId11"/>
    <p:sldId id="347" r:id="rId12"/>
    <p:sldId id="348" r:id="rId13"/>
    <p:sldId id="349" r:id="rId14"/>
    <p:sldId id="35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dirty="0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DD9EE33-A344-4133-B707-3809A607D3AD}" type="datetimeFigureOut">
              <a:rPr lang="cs-CZ" smtClean="0"/>
              <a:pPr/>
              <a:t>18.5.2016</a:t>
            </a:fld>
            <a:endParaRPr lang="cs-CZ" dirty="0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cs-CZ" dirty="0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BEE7583-5196-41F8-9656-20019FD7E0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8929718" cy="1462088"/>
          </a:xfrm>
        </p:spPr>
        <p:txBody>
          <a:bodyPr/>
          <a:lstStyle/>
          <a:p>
            <a:pPr algn="ctr" eaLnBrk="1" hangingPunct="1"/>
            <a:r>
              <a:rPr lang="cs-CZ" b="1" dirty="0" smtClean="0"/>
              <a:t>  </a:t>
            </a:r>
            <a:r>
              <a:rPr lang="cs-CZ" sz="5400" b="1" dirty="0" smtClean="0">
                <a:solidFill>
                  <a:srgbClr val="002060"/>
                </a:solidFill>
              </a:rPr>
              <a:t>Druhy jaderného záření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6161087"/>
            <a:ext cx="6400800" cy="696913"/>
          </a:xfrm>
        </p:spPr>
        <p:txBody>
          <a:bodyPr/>
          <a:lstStyle/>
          <a:p>
            <a:pPr eaLnBrk="1" hangingPunct="1"/>
            <a:r>
              <a:rPr lang="cs-CZ" dirty="0" smtClean="0"/>
              <a:t>                   </a:t>
            </a:r>
            <a:endParaRPr lang="cs-CZ" sz="2000" b="1" dirty="0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5984" y="500042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hlink"/>
                </a:solidFill>
              </a:rPr>
              <a:t> </a:t>
            </a:r>
            <a:r>
              <a:rPr lang="cs-CZ" sz="2400" b="1" dirty="0"/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59832" y="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9. ročník</a:t>
            </a:r>
            <a:endParaRPr lang="cs-CZ" dirty="0"/>
          </a:p>
        </p:txBody>
      </p:sp>
      <p:pic>
        <p:nvPicPr>
          <p:cNvPr id="2" name="Picture 2" descr="C:\Documents and Settings\gargasovae.ZSCHRJUKINOVA\Local Settings\Temporary Internet Files\Content.IE5\ESA9R51X\MC9001504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25" y="4259262"/>
            <a:ext cx="2496120" cy="19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>
                <a:solidFill>
                  <a:srgbClr val="002060"/>
                </a:solidFill>
              </a:rPr>
              <a:t>(zapiš do sešitu):</a:t>
            </a:r>
            <a:endParaRPr lang="cs-CZ" sz="2800" i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508518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d) záření </a:t>
            </a:r>
            <a:r>
              <a:rPr lang="cs-CZ" dirty="0" smtClean="0">
                <a:solidFill>
                  <a:srgbClr val="FF0000"/>
                </a:solidFill>
              </a:rPr>
              <a:t>neutronové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proud rychle </a:t>
            </a:r>
            <a:r>
              <a:rPr lang="cs-CZ" smtClean="0">
                <a:solidFill>
                  <a:srgbClr val="002060"/>
                </a:solidFill>
              </a:rPr>
              <a:t>letících neutronů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pohlcuje olovo nebo železobeton</a:t>
            </a:r>
          </a:p>
          <a:p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cs-CZ" dirty="0" smtClean="0">
                <a:solidFill>
                  <a:srgbClr val="002060"/>
                </a:solidFill>
              </a:rPr>
              <a:t>drojem neutronové zbraně, jaderný reaktor</a:t>
            </a:r>
          </a:p>
        </p:txBody>
      </p:sp>
    </p:spTree>
    <p:extLst>
      <p:ext uri="{BB962C8B-B14F-4D97-AF65-F5344CB8AC3E}">
        <p14:creationId xmlns:p14="http://schemas.microsoft.com/office/powerpoint/2010/main" val="24383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ochrana před zářením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6594309" cy="49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3573016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olovo</a:t>
            </a:r>
            <a:endParaRPr lang="cs-CZ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4313"/>
            <a:ext cx="8548439" cy="1462087"/>
          </a:xfrm>
        </p:spPr>
        <p:txBody>
          <a:bodyPr/>
          <a:lstStyle/>
          <a:p>
            <a:pPr algn="ctr"/>
            <a:r>
              <a:rPr lang="cs-CZ" sz="4800" b="1" dirty="0" smtClean="0">
                <a:solidFill>
                  <a:srgbClr val="002060"/>
                </a:solidFill>
              </a:rPr>
              <a:t>poločas</a:t>
            </a:r>
            <a:r>
              <a:rPr lang="cs-CZ" sz="4800" b="1" dirty="0" smtClean="0"/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rozpadu</a:t>
            </a:r>
            <a:endParaRPr lang="cs-CZ" sz="4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869160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Důležitou vlastností radionuklidů je </a:t>
            </a:r>
            <a:r>
              <a:rPr lang="cs-CZ" b="1" dirty="0" smtClean="0">
                <a:solidFill>
                  <a:srgbClr val="FF0000"/>
                </a:solidFill>
              </a:rPr>
              <a:t>poločas rozpadu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Je to doba, za kterou se přemění </a:t>
            </a:r>
            <a:r>
              <a:rPr lang="cs-CZ" b="1" dirty="0" smtClean="0">
                <a:solidFill>
                  <a:srgbClr val="FF0000"/>
                </a:solidFill>
              </a:rPr>
              <a:t>polovina</a:t>
            </a:r>
            <a:r>
              <a:rPr lang="cs-CZ" b="1" dirty="0" smtClean="0">
                <a:solidFill>
                  <a:srgbClr val="002060"/>
                </a:solidFill>
              </a:rPr>
              <a:t>  z celkového počtu radioaktivních jader v daném množství radionuklidu na stabilní prvek.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Některé prvky mají krátký poločas rozpadu (radon 3,8 dne), jiné velmi dlouhý (radium 1 620 roků).</a:t>
            </a:r>
          </a:p>
          <a:p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208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Radioaktivní přeměnová řada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869160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Přeměnou radionuklidu mohou vznikat další jiné radionuklidy tak dlouho, dokud nevnikne stabilní prvek, který se již dále nemění.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Hovoříme o </a:t>
            </a:r>
            <a:r>
              <a:rPr lang="cs-CZ" b="1" dirty="0" smtClean="0">
                <a:solidFill>
                  <a:srgbClr val="FF0000"/>
                </a:solidFill>
              </a:rPr>
              <a:t>přeměnové řadě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Každý radionuklid má svoji přeměnovou řadu (v tabulkách).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V přírodě existuje asi 50 radionuklidů, další vznikají umělou cestou.</a:t>
            </a:r>
          </a:p>
          <a:p>
            <a:endParaRPr lang="cs-CZ" b="1" dirty="0" smtClean="0">
              <a:solidFill>
                <a:srgbClr val="002060"/>
              </a:solidFill>
            </a:endParaRPr>
          </a:p>
          <a:p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1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>
                <a:solidFill>
                  <a:srgbClr val="002060"/>
                </a:solidFill>
              </a:rPr>
              <a:t>(zapiš do sešitu):</a:t>
            </a:r>
            <a:endParaRPr lang="cs-CZ" sz="2800" i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508518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rgbClr val="002060"/>
                </a:solidFill>
              </a:rPr>
              <a:t>Poločas rozpadu </a:t>
            </a:r>
            <a:r>
              <a:rPr lang="cs-CZ" dirty="0" smtClean="0">
                <a:solidFill>
                  <a:srgbClr val="002060"/>
                </a:solidFill>
              </a:rPr>
              <a:t>– je doba, za kterou se přemění polovina jader radioaktivního vzorku na prvky stabilní.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u="sng" dirty="0" smtClean="0">
                <a:solidFill>
                  <a:srgbClr val="002060"/>
                </a:solidFill>
              </a:rPr>
              <a:t>Přeměnová řada </a:t>
            </a:r>
            <a:r>
              <a:rPr lang="cs-CZ" dirty="0" smtClean="0">
                <a:solidFill>
                  <a:srgbClr val="002060"/>
                </a:solidFill>
              </a:rPr>
              <a:t>– řada prvků, ve které se postupně mění radionuklid, dokud se nepřemění na prvek stabilní.</a:t>
            </a:r>
          </a:p>
        </p:txBody>
      </p:sp>
    </p:spTree>
    <p:extLst>
      <p:ext uri="{BB962C8B-B14F-4D97-AF65-F5344CB8AC3E}">
        <p14:creationId xmlns:p14="http://schemas.microsoft.com/office/powerpoint/2010/main" val="1051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>
                <a:solidFill>
                  <a:srgbClr val="002060"/>
                </a:solidFill>
              </a:rPr>
              <a:t>opakování</a:t>
            </a:r>
            <a:endParaRPr lang="cs-CZ" sz="5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957"/>
            <a:ext cx="9144000" cy="4824536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Co udává nukleonové číslo?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Co je to nuklid?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Co je to izotop?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Co je to radioaktivita?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Kdo a v čem objevil radioaktivitu?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Jaké prvky objevili manželé Curie?</a:t>
            </a:r>
          </a:p>
          <a:p>
            <a:pPr>
              <a:buSzPct val="100000"/>
              <a:buFont typeface="Wingdings" pitchFamily="2" charset="2"/>
              <a:buChar char="§"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017" y="0"/>
            <a:ext cx="8836471" cy="1462087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rgbClr val="002060"/>
                </a:solidFill>
              </a:rPr>
              <a:t>druhy jaderného záření</a:t>
            </a:r>
            <a:endParaRPr lang="cs-CZ" sz="5400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0072" y="43651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3"/>
                </a:solidFill>
              </a:rPr>
              <a:t>2.plný stín</a:t>
            </a:r>
            <a:endParaRPr lang="cs-CZ" sz="2800" dirty="0">
              <a:solidFill>
                <a:schemeClr val="accent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64288" y="299695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3"/>
                </a:solidFill>
              </a:rPr>
              <a:t>1.vržený stín</a:t>
            </a:r>
            <a:endParaRPr lang="cs-CZ" sz="2800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17" y="1683521"/>
            <a:ext cx="9110783" cy="4841823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Podle toho, </a:t>
            </a:r>
            <a:r>
              <a:rPr lang="cs-CZ" b="1" dirty="0" smtClean="0">
                <a:solidFill>
                  <a:srgbClr val="FF0000"/>
                </a:solidFill>
              </a:rPr>
              <a:t>co </a:t>
            </a:r>
            <a:r>
              <a:rPr lang="cs-CZ" b="1" dirty="0" smtClean="0">
                <a:solidFill>
                  <a:srgbClr val="002060"/>
                </a:solidFill>
              </a:rPr>
              <a:t>se z jader prvků uvolňuje, rozeznáváme několik druhů jaderného záření, které se liší hlavně svou </a:t>
            </a:r>
            <a:r>
              <a:rPr lang="cs-CZ" b="1" dirty="0" smtClean="0">
                <a:solidFill>
                  <a:srgbClr val="FF0000"/>
                </a:solidFill>
              </a:rPr>
              <a:t>pronikavostí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Látky, tvořené atomy s jádry, které vyzařují, se nazývají </a:t>
            </a:r>
            <a:r>
              <a:rPr lang="cs-CZ" b="1" dirty="0" smtClean="0">
                <a:solidFill>
                  <a:srgbClr val="FF0000"/>
                </a:solidFill>
              </a:rPr>
              <a:t>radionuklidy</a:t>
            </a:r>
            <a:r>
              <a:rPr lang="cs-CZ" b="1" dirty="0" smtClean="0">
                <a:solidFill>
                  <a:srgbClr val="002060"/>
                </a:solidFill>
              </a:rPr>
              <a:t>, radioaktivní izotopy pak </a:t>
            </a:r>
            <a:r>
              <a:rPr lang="cs-CZ" b="1" dirty="0" smtClean="0">
                <a:solidFill>
                  <a:srgbClr val="FF0000"/>
                </a:solidFill>
              </a:rPr>
              <a:t>radioizotopy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b="1" u="sng" dirty="0" smtClean="0">
                <a:solidFill>
                  <a:srgbClr val="FF0000"/>
                </a:solidFill>
              </a:rPr>
              <a:t>Při uvolňování radiace se z prvků stávají prvky úplně jiné!!!</a:t>
            </a:r>
            <a:endParaRPr lang="cs-CZ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>
                <a:solidFill>
                  <a:srgbClr val="002060"/>
                </a:solidFill>
              </a:rPr>
              <a:t>(zapiš do sešitu):</a:t>
            </a:r>
            <a:endParaRPr lang="cs-CZ" sz="2800" i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508518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a) záření </a:t>
            </a:r>
            <a:r>
              <a:rPr lang="cs-CZ" dirty="0" smtClean="0">
                <a:solidFill>
                  <a:srgbClr val="FF0000"/>
                </a:solidFill>
              </a:rPr>
              <a:t>alfa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tvoří jej jádra helia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pohlcuje ho papír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zdrojem je plyn radon ( nachází se ve zděných budovách)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nebezpečí vdechnutí</a:t>
            </a:r>
          </a:p>
        </p:txBody>
      </p:sp>
    </p:spTree>
    <p:extLst>
      <p:ext uri="{BB962C8B-B14F-4D97-AF65-F5344CB8AC3E}">
        <p14:creationId xmlns:p14="http://schemas.microsoft.com/office/powerpoint/2010/main" val="1241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>
                <a:solidFill>
                  <a:srgbClr val="002060"/>
                </a:solidFill>
              </a:rPr>
              <a:t>(zapiš do sešitu):</a:t>
            </a:r>
            <a:endParaRPr lang="cs-CZ" sz="2800" i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508518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b) záření </a:t>
            </a:r>
            <a:r>
              <a:rPr lang="cs-CZ" dirty="0" smtClean="0">
                <a:solidFill>
                  <a:srgbClr val="FF0000"/>
                </a:solidFill>
              </a:rPr>
              <a:t>beta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voří jej elektrony nebo </a:t>
            </a:r>
            <a:r>
              <a:rPr lang="cs-CZ" dirty="0" smtClean="0">
                <a:solidFill>
                  <a:srgbClr val="002060"/>
                </a:solidFill>
              </a:rPr>
              <a:t>pozitrony (tzv. kladné elektrony)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pohlcuje ho hliníkový plech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zdrojem je prvek bismut </a:t>
            </a:r>
            <a:r>
              <a:rPr lang="cs-CZ" dirty="0" err="1" smtClean="0">
                <a:solidFill>
                  <a:srgbClr val="002060"/>
                </a:solidFill>
              </a:rPr>
              <a:t>Bi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>
                <a:solidFill>
                  <a:srgbClr val="002060"/>
                </a:solidFill>
              </a:rPr>
              <a:t>(zapiš do sešitu):</a:t>
            </a:r>
            <a:endParaRPr lang="cs-CZ" sz="2800" i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508518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c) záření </a:t>
            </a:r>
            <a:r>
              <a:rPr lang="cs-CZ" dirty="0" smtClean="0">
                <a:solidFill>
                  <a:srgbClr val="FF0000"/>
                </a:solidFill>
              </a:rPr>
              <a:t>gama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elektromagnetické záření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pohlcuje ho olovo nebo železobeton</a:t>
            </a:r>
          </a:p>
          <a:p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cs-CZ" dirty="0" smtClean="0">
                <a:solidFill>
                  <a:srgbClr val="002060"/>
                </a:solidFill>
              </a:rPr>
              <a:t>drojem jaderné zbraně, umělé zářiče, Slunce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692455" cy="1126455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rgbClr val="002060"/>
                </a:solidFill>
              </a:rPr>
              <a:t>využití gama záření</a:t>
            </a:r>
          </a:p>
        </p:txBody>
      </p:sp>
      <p:pic>
        <p:nvPicPr>
          <p:cNvPr id="1026" name="Picture 2" descr="\\tajfun\User\gargasovae\Obrázky\800px-KH_St_Elisabeth_RV_2013_Radiologie_Gammakame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90" y="3782407"/>
            <a:ext cx="4618871" cy="30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ajfun\User\gargasovae\Obrázky\Dual_Head_Gamma_Came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" y="1628800"/>
            <a:ext cx="4448043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93037" cy="146208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zneužití </a:t>
            </a:r>
            <a:r>
              <a:rPr lang="cs-CZ" b="1" dirty="0">
                <a:solidFill>
                  <a:srgbClr val="002060"/>
                </a:solidFill>
              </a:rPr>
              <a:t>gama záření</a:t>
            </a:r>
          </a:p>
        </p:txBody>
      </p:sp>
      <p:pic>
        <p:nvPicPr>
          <p:cNvPr id="2050" name="Picture 2" descr="\\tajfun\User\gargasovae\Obrázky\An11_nuclear_bo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7713"/>
            <a:ext cx="5976392" cy="44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"/>
            <a:ext cx="7793037" cy="112474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důsledky gama </a:t>
            </a:r>
            <a:r>
              <a:rPr lang="cs-CZ" b="1" dirty="0">
                <a:solidFill>
                  <a:srgbClr val="002060"/>
                </a:solidFill>
              </a:rPr>
              <a:t>záření</a:t>
            </a:r>
          </a:p>
        </p:txBody>
      </p:sp>
      <p:pic>
        <p:nvPicPr>
          <p:cNvPr id="3074" name="Picture 2" descr="\\tajfun\User\gargasovae\Obrázky\477px-Castle_Rome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" y="2241262"/>
            <a:ext cx="2907792" cy="36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tajfun\User\gargasovae\Obrázky\475px-Red_Forest_H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5458"/>
            <a:ext cx="2092011" cy="26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tajfun\User\gargasovae\Obrázky\800px-Deadz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40" y="1369697"/>
            <a:ext cx="45062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tajfun\User\gargasovae\Obrázky\Abandoned_village_near_Chernoby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7530"/>
            <a:ext cx="3576427" cy="25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Motiv sady Off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otiv sady Off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1103</TotalTime>
  <Words>370</Words>
  <Application>Microsoft Office PowerPoint</Application>
  <PresentationFormat>Předvádění na obrazovce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Blends</vt:lpstr>
      <vt:lpstr>  Druhy jaderného záření</vt:lpstr>
      <vt:lpstr>opakování</vt:lpstr>
      <vt:lpstr>druhy jaderného záření</vt:lpstr>
      <vt:lpstr>(zapiš do sešitu):</vt:lpstr>
      <vt:lpstr>(zapiš do sešitu):</vt:lpstr>
      <vt:lpstr>(zapiš do sešitu):</vt:lpstr>
      <vt:lpstr>využití gama záření</vt:lpstr>
      <vt:lpstr>zneužití gama záření</vt:lpstr>
      <vt:lpstr>důsledky gama záření</vt:lpstr>
      <vt:lpstr>(zapiš do sešitu):</vt:lpstr>
      <vt:lpstr>ochrana před zářením</vt:lpstr>
      <vt:lpstr>poločas rozpadu</vt:lpstr>
      <vt:lpstr>Radioaktivní přeměnová řada</vt:lpstr>
      <vt:lpstr>(zapiš do sešitu):</vt:lpstr>
    </vt:vector>
  </TitlesOfParts>
  <Company>čmš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54Lom světla</dc:title>
  <dc:creator>skola</dc:creator>
  <cp:lastModifiedBy>Eva Gargašová</cp:lastModifiedBy>
  <cp:revision>141</cp:revision>
  <dcterms:created xsi:type="dcterms:W3CDTF">2008-05-18T08:27:53Z</dcterms:created>
  <dcterms:modified xsi:type="dcterms:W3CDTF">2016-05-18T04:54:00Z</dcterms:modified>
</cp:coreProperties>
</file>