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333" r:id="rId4"/>
    <p:sldId id="348" r:id="rId5"/>
    <p:sldId id="349" r:id="rId6"/>
    <p:sldId id="350" r:id="rId7"/>
    <p:sldId id="334" r:id="rId8"/>
    <p:sldId id="351" r:id="rId9"/>
    <p:sldId id="352" r:id="rId10"/>
    <p:sldId id="353" r:id="rId11"/>
    <p:sldId id="354" r:id="rId12"/>
    <p:sldId id="35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819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9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19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9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819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9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9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19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819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8193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DD9EE33-A344-4133-B707-3809A607D3AD}" type="datetimeFigureOut">
              <a:rPr lang="cs-CZ" smtClean="0"/>
              <a:pPr/>
              <a:t>29.03.2020</a:t>
            </a:fld>
            <a:endParaRPr lang="cs-CZ"/>
          </a:p>
        </p:txBody>
      </p:sp>
      <p:sp>
        <p:nvSpPr>
          <p:cNvPr id="8193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8193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BEE7583-5196-41F8-9656-20019FD7E0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D9EE33-A344-4133-B707-3809A607D3AD}" type="datetimeFigureOut">
              <a:rPr lang="cs-CZ" smtClean="0"/>
              <a:pPr/>
              <a:t>29.03.2020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E7583-5196-41F8-9656-20019FD7E0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D9EE33-A344-4133-B707-3809A607D3AD}" type="datetimeFigureOut">
              <a:rPr lang="cs-CZ" smtClean="0"/>
              <a:pPr/>
              <a:t>29.03.2020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E7583-5196-41F8-9656-20019FD7E0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D9EE33-A344-4133-B707-3809A607D3AD}" type="datetimeFigureOut">
              <a:rPr lang="cs-CZ" smtClean="0"/>
              <a:pPr/>
              <a:t>29.03.2020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E7583-5196-41F8-9656-20019FD7E0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D9EE33-A344-4133-B707-3809A607D3AD}" type="datetimeFigureOut">
              <a:rPr lang="cs-CZ" smtClean="0"/>
              <a:pPr/>
              <a:t>29.03.2020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E7583-5196-41F8-9656-20019FD7E0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D9EE33-A344-4133-B707-3809A607D3AD}" type="datetimeFigureOut">
              <a:rPr lang="cs-CZ" smtClean="0"/>
              <a:pPr/>
              <a:t>29.03.2020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E7583-5196-41F8-9656-20019FD7E0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D9EE33-A344-4133-B707-3809A607D3AD}" type="datetimeFigureOut">
              <a:rPr lang="cs-CZ" smtClean="0"/>
              <a:pPr/>
              <a:t>29.03.2020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E7583-5196-41F8-9656-20019FD7E0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D9EE33-A344-4133-B707-3809A607D3AD}" type="datetimeFigureOut">
              <a:rPr lang="cs-CZ" smtClean="0"/>
              <a:pPr/>
              <a:t>29.03.2020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E7583-5196-41F8-9656-20019FD7E0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D9EE33-A344-4133-B707-3809A607D3AD}" type="datetimeFigureOut">
              <a:rPr lang="cs-CZ" smtClean="0"/>
              <a:pPr/>
              <a:t>29.03.2020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E7583-5196-41F8-9656-20019FD7E0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D9EE33-A344-4133-B707-3809A607D3AD}" type="datetimeFigureOut">
              <a:rPr lang="cs-CZ" smtClean="0"/>
              <a:pPr/>
              <a:t>29.03.2020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E7583-5196-41F8-9656-20019FD7E0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D9EE33-A344-4133-B707-3809A607D3AD}" type="datetimeFigureOut">
              <a:rPr lang="cs-CZ" smtClean="0"/>
              <a:pPr/>
              <a:t>29.03.2020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E7583-5196-41F8-9656-20019FD7E0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cs-CZ" sz="2400"/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cs-CZ" sz="2400"/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cs-CZ" sz="2400"/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cs-CZ" sz="2400"/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cs-CZ" sz="2400"/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cs-CZ" sz="2400"/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cs-CZ" sz="2400"/>
          </a:p>
        </p:txBody>
      </p:sp>
      <p:sp>
        <p:nvSpPr>
          <p:cNvPr id="809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809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809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0DD9EE33-A344-4133-B707-3809A607D3AD}" type="datetimeFigureOut">
              <a:rPr lang="cs-CZ" smtClean="0"/>
              <a:pPr/>
              <a:t>29.03.2020</a:t>
            </a:fld>
            <a:endParaRPr lang="cs-CZ"/>
          </a:p>
        </p:txBody>
      </p:sp>
      <p:sp>
        <p:nvSpPr>
          <p:cNvPr id="809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cs-CZ"/>
          </a:p>
        </p:txBody>
      </p:sp>
      <p:sp>
        <p:nvSpPr>
          <p:cNvPr id="809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BEE7583-5196-41F8-9656-20019FD7E0D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1556792"/>
            <a:ext cx="8929718" cy="1462088"/>
          </a:xfrm>
        </p:spPr>
        <p:txBody>
          <a:bodyPr/>
          <a:lstStyle/>
          <a:p>
            <a:pPr algn="ctr" eaLnBrk="1" hangingPunct="1"/>
            <a:r>
              <a:rPr lang="cs-CZ" b="1" dirty="0" smtClean="0"/>
              <a:t>  </a:t>
            </a:r>
            <a:r>
              <a:rPr lang="cs-CZ" sz="5400" b="1" dirty="0" smtClean="0">
                <a:solidFill>
                  <a:srgbClr val="002060"/>
                </a:solidFill>
              </a:rPr>
              <a:t>Využití jaderného záření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47864" y="6161087"/>
            <a:ext cx="6400800" cy="696913"/>
          </a:xfrm>
        </p:spPr>
        <p:txBody>
          <a:bodyPr/>
          <a:lstStyle/>
          <a:p>
            <a:pPr eaLnBrk="1" hangingPunct="1"/>
            <a:r>
              <a:rPr lang="cs-CZ" dirty="0" smtClean="0"/>
              <a:t>                   </a:t>
            </a:r>
            <a:endParaRPr lang="cs-CZ" sz="2000" b="1" dirty="0" smtClean="0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285984" y="500042"/>
            <a:ext cx="3642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chemeClr val="hlink"/>
                </a:solidFill>
              </a:rPr>
              <a:t> </a:t>
            </a:r>
            <a:r>
              <a:rPr lang="cs-CZ" sz="2400" b="1" dirty="0"/>
              <a:t> 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059832" y="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9. ročník</a:t>
            </a:r>
            <a:endParaRPr lang="cs-CZ" dirty="0"/>
          </a:p>
        </p:txBody>
      </p:sp>
      <p:pic>
        <p:nvPicPr>
          <p:cNvPr id="1027" name="Picture 3" descr="C:\Documents and Settings\gargasovae.ZSCHRJUKINOVA\Local Settings\Temporary Internet Files\Content.IE5\YT3ANBA1\MC90033509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429000"/>
            <a:ext cx="3024336" cy="30243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1462087"/>
          </a:xfrm>
        </p:spPr>
        <p:txBody>
          <a:bodyPr/>
          <a:lstStyle/>
          <a:p>
            <a:pPr algn="ctr"/>
            <a:r>
              <a:rPr lang="cs-CZ" sz="5400" b="1" dirty="0" smtClean="0">
                <a:solidFill>
                  <a:srgbClr val="002060"/>
                </a:solidFill>
              </a:rPr>
              <a:t>medicína</a:t>
            </a:r>
            <a:endParaRPr lang="cs-CZ" sz="5400" dirty="0">
              <a:solidFill>
                <a:srgbClr val="00206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220072" y="4365104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accent3"/>
                </a:solidFill>
              </a:rPr>
              <a:t>2.plný stín</a:t>
            </a:r>
            <a:endParaRPr lang="cs-CZ" sz="2800" dirty="0">
              <a:solidFill>
                <a:schemeClr val="accent3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164288" y="2996952"/>
            <a:ext cx="18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accent3"/>
                </a:solidFill>
              </a:rPr>
              <a:t>1.vržený stín</a:t>
            </a:r>
            <a:endParaRPr lang="cs-CZ" sz="2800" dirty="0">
              <a:solidFill>
                <a:schemeClr val="accent3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217" y="1637774"/>
            <a:ext cx="9110783" cy="3264869"/>
          </a:xfrm>
        </p:spPr>
        <p:txBody>
          <a:bodyPr/>
          <a:lstStyle/>
          <a:p>
            <a:r>
              <a:rPr lang="cs-CZ" sz="2800" b="1" dirty="0" smtClean="0">
                <a:solidFill>
                  <a:srgbClr val="002060"/>
                </a:solidFill>
              </a:rPr>
              <a:t>V nemocnicích se používají zářiče k diagnostice a léčení nádorů.</a:t>
            </a:r>
          </a:p>
          <a:p>
            <a:r>
              <a:rPr lang="cs-CZ" sz="2800" b="1" dirty="0" smtClean="0">
                <a:solidFill>
                  <a:srgbClr val="002060"/>
                </a:solidFill>
              </a:rPr>
              <a:t>Také se používá radiace k výrobě léčiv, ke sterilizaci obvazů či lékařských nástrojů.</a:t>
            </a:r>
            <a:endParaRPr lang="cs-CZ" sz="2800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\\tajfun\User\gargasovae\Obrázky\450px-Clinac_2100_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627222"/>
            <a:ext cx="2423084" cy="32307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9089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52"/>
            <a:ext cx="7793037" cy="1076532"/>
          </a:xfrm>
        </p:spPr>
        <p:txBody>
          <a:bodyPr/>
          <a:lstStyle/>
          <a:p>
            <a:r>
              <a:rPr lang="cs-CZ" sz="2800" i="1" dirty="0" smtClean="0">
                <a:solidFill>
                  <a:srgbClr val="002060"/>
                </a:solidFill>
              </a:rPr>
              <a:t>(zapiš do sešitu):</a:t>
            </a:r>
            <a:endParaRPr lang="cs-CZ" sz="2800" i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373216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c) </a:t>
            </a:r>
            <a:r>
              <a:rPr lang="cs-CZ" u="sng" dirty="0" smtClean="0">
                <a:solidFill>
                  <a:srgbClr val="002060"/>
                </a:solidFill>
              </a:rPr>
              <a:t>Defektoskopie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Prozařování kovů se používá k odhalení skrytých vad či ke kontrole tloušťky plechů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d) </a:t>
            </a:r>
            <a:r>
              <a:rPr lang="cs-CZ" u="sng" dirty="0" smtClean="0">
                <a:solidFill>
                  <a:srgbClr val="002060"/>
                </a:solidFill>
              </a:rPr>
              <a:t>Medicína</a:t>
            </a:r>
          </a:p>
          <a:p>
            <a:r>
              <a:rPr lang="cs-CZ" dirty="0">
                <a:solidFill>
                  <a:srgbClr val="002060"/>
                </a:solidFill>
              </a:rPr>
              <a:t>l</a:t>
            </a:r>
            <a:r>
              <a:rPr lang="cs-CZ" dirty="0" smtClean="0">
                <a:solidFill>
                  <a:srgbClr val="002060"/>
                </a:solidFill>
              </a:rPr>
              <a:t>éčba nádorů, sterilizace nástrojů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e) </a:t>
            </a:r>
            <a:r>
              <a:rPr lang="cs-CZ" u="sng" dirty="0" smtClean="0">
                <a:solidFill>
                  <a:srgbClr val="002060"/>
                </a:solidFill>
              </a:rPr>
              <a:t>Ostatní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ke sterilizaci potravin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jaderné elektrické baterie ve vesmíru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f</a:t>
            </a:r>
            <a:r>
              <a:rPr lang="cs-CZ" smtClean="0">
                <a:solidFill>
                  <a:srgbClr val="002060"/>
                </a:solidFill>
              </a:rPr>
              <a:t>) </a:t>
            </a:r>
            <a:r>
              <a:rPr lang="cs-CZ" u="sng" smtClean="0">
                <a:solidFill>
                  <a:srgbClr val="002060"/>
                </a:solidFill>
              </a:rPr>
              <a:t>Armáda </a:t>
            </a:r>
            <a:r>
              <a:rPr lang="cs-CZ" dirty="0" smtClean="0">
                <a:solidFill>
                  <a:srgbClr val="002060"/>
                </a:solidFill>
              </a:rPr>
              <a:t>- zbraně</a:t>
            </a:r>
          </a:p>
        </p:txBody>
      </p:sp>
      <p:pic>
        <p:nvPicPr>
          <p:cNvPr id="3074" name="Picture 2" descr="\\tajfun\User\gargasovae\Obrázky\502px-Nagasakibom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1257" y="3068960"/>
            <a:ext cx="2102743" cy="25132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3474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Vypracuj a </a:t>
            </a:r>
            <a:r>
              <a:rPr lang="cs-CZ" dirty="0" smtClean="0"/>
              <a:t>pošli do 8.4.: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cs-CZ" sz="1400" dirty="0" smtClean="0"/>
              <a:t>1) Co jsou to elektrolyty?</a:t>
            </a:r>
          </a:p>
          <a:p>
            <a:pPr>
              <a:lnSpc>
                <a:spcPct val="150000"/>
              </a:lnSpc>
              <a:buNone/>
            </a:pPr>
            <a:r>
              <a:rPr lang="cs-CZ" sz="1400" dirty="0" smtClean="0"/>
              <a:t>2) Z jakých částí se skládá obvod s elektrolýzou?</a:t>
            </a:r>
          </a:p>
          <a:p>
            <a:pPr>
              <a:lnSpc>
                <a:spcPct val="150000"/>
              </a:lnSpc>
              <a:buNone/>
            </a:pPr>
            <a:r>
              <a:rPr lang="cs-CZ" sz="1400" dirty="0" smtClean="0"/>
              <a:t>3) Co musí obsahovat elektrolyty, aby vůbec vedly elektrický proud?</a:t>
            </a:r>
          </a:p>
          <a:p>
            <a:pPr>
              <a:lnSpc>
                <a:spcPct val="150000"/>
              </a:lnSpc>
              <a:buNone/>
            </a:pPr>
            <a:r>
              <a:rPr lang="cs-CZ" sz="1400" dirty="0" smtClean="0"/>
              <a:t>4) Popiš, co se děje ve vodivém roztoku při elektrolýze.</a:t>
            </a:r>
          </a:p>
          <a:p>
            <a:pPr>
              <a:lnSpc>
                <a:spcPct val="150000"/>
              </a:lnSpc>
              <a:buNone/>
            </a:pPr>
            <a:r>
              <a:rPr lang="cs-CZ" sz="1400" dirty="0" smtClean="0"/>
              <a:t>5) Čím se liší vedení proudu v kapalině od vedení proudu v kovu?(2 rozdíly)</a:t>
            </a:r>
          </a:p>
          <a:p>
            <a:pPr>
              <a:lnSpc>
                <a:spcPct val="150000"/>
              </a:lnSpc>
              <a:buNone/>
            </a:pPr>
            <a:r>
              <a:rPr lang="cs-CZ" sz="1400" dirty="0" smtClean="0"/>
              <a:t>6) Kde se využívá elektrolýza? (2příklady)</a:t>
            </a:r>
          </a:p>
          <a:p>
            <a:pPr>
              <a:lnSpc>
                <a:spcPct val="150000"/>
              </a:lnSpc>
              <a:buNone/>
            </a:pPr>
            <a:r>
              <a:rPr lang="cs-CZ" sz="1400" dirty="0" smtClean="0"/>
              <a:t>7) Vysvětli pojem ionizace plynu.</a:t>
            </a:r>
          </a:p>
          <a:p>
            <a:pPr>
              <a:lnSpc>
                <a:spcPct val="150000"/>
              </a:lnSpc>
              <a:buNone/>
            </a:pPr>
            <a:r>
              <a:rPr lang="cs-CZ" sz="1400" dirty="0" smtClean="0"/>
              <a:t>8) Jaké znáš druhy výbojů v plynech?</a:t>
            </a:r>
          </a:p>
          <a:p>
            <a:pPr>
              <a:lnSpc>
                <a:spcPct val="150000"/>
              </a:lnSpc>
              <a:buNone/>
            </a:pPr>
            <a:r>
              <a:rPr lang="cs-CZ" sz="1400" dirty="0" smtClean="0"/>
              <a:t>9) Kde se využívají výboje v plynech?</a:t>
            </a:r>
          </a:p>
          <a:p>
            <a:pPr>
              <a:lnSpc>
                <a:spcPct val="150000"/>
              </a:lnSpc>
              <a:buNone/>
            </a:pPr>
            <a:r>
              <a:rPr lang="cs-CZ" sz="1400" dirty="0" smtClean="0"/>
              <a:t>10) Jak vzniká hromová rána?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0474"/>
            <a:ext cx="7793037" cy="1462087"/>
          </a:xfrm>
        </p:spPr>
        <p:txBody>
          <a:bodyPr/>
          <a:lstStyle/>
          <a:p>
            <a:pPr algn="ctr"/>
            <a:r>
              <a:rPr lang="cs-CZ" sz="5400" b="1" dirty="0" smtClean="0">
                <a:solidFill>
                  <a:srgbClr val="002060"/>
                </a:solidFill>
              </a:rPr>
              <a:t>opakování</a:t>
            </a:r>
            <a:endParaRPr lang="cs-CZ" sz="5400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7624" y="1556792"/>
            <a:ext cx="9144000" cy="5157192"/>
          </a:xfrm>
        </p:spPr>
        <p:txBody>
          <a:bodyPr/>
          <a:lstStyle/>
          <a:p>
            <a:pPr>
              <a:buSzPct val="100000"/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</a:rPr>
              <a:t>Co víš o záření alfa?</a:t>
            </a:r>
          </a:p>
          <a:p>
            <a:pPr marL="0" indent="0">
              <a:buSzPct val="100000"/>
              <a:buNone/>
            </a:pPr>
            <a:endParaRPr lang="cs-CZ" sz="2000" b="1" dirty="0" smtClean="0">
              <a:solidFill>
                <a:srgbClr val="002060"/>
              </a:solidFill>
            </a:endParaRPr>
          </a:p>
          <a:p>
            <a:pPr>
              <a:buSzPct val="100000"/>
              <a:buFont typeface="Wingdings" pitchFamily="2" charset="2"/>
              <a:buChar char="§"/>
            </a:pPr>
            <a:r>
              <a:rPr lang="cs-CZ" b="1" dirty="0">
                <a:solidFill>
                  <a:srgbClr val="002060"/>
                </a:solidFill>
              </a:rPr>
              <a:t>Co víš o záření </a:t>
            </a:r>
            <a:r>
              <a:rPr lang="cs-CZ" b="1" dirty="0" smtClean="0">
                <a:solidFill>
                  <a:srgbClr val="002060"/>
                </a:solidFill>
              </a:rPr>
              <a:t>beta?</a:t>
            </a:r>
          </a:p>
          <a:p>
            <a:pPr marL="0" indent="0">
              <a:buSzPct val="100000"/>
              <a:buNone/>
            </a:pPr>
            <a:endParaRPr lang="cs-CZ" sz="2000" b="1" dirty="0" smtClean="0">
              <a:solidFill>
                <a:srgbClr val="002060"/>
              </a:solidFill>
            </a:endParaRPr>
          </a:p>
          <a:p>
            <a:pPr>
              <a:buSzPct val="100000"/>
              <a:buFont typeface="Wingdings" pitchFamily="2" charset="2"/>
              <a:buChar char="§"/>
            </a:pPr>
            <a:r>
              <a:rPr lang="cs-CZ" b="1" dirty="0">
                <a:solidFill>
                  <a:srgbClr val="002060"/>
                </a:solidFill>
              </a:rPr>
              <a:t>Co víš o záření </a:t>
            </a:r>
            <a:r>
              <a:rPr lang="cs-CZ" b="1" dirty="0" smtClean="0">
                <a:solidFill>
                  <a:srgbClr val="002060"/>
                </a:solidFill>
              </a:rPr>
              <a:t>gama?</a:t>
            </a:r>
          </a:p>
          <a:p>
            <a:pPr marL="0" indent="0">
              <a:buSzPct val="100000"/>
              <a:buNone/>
            </a:pPr>
            <a:endParaRPr lang="cs-CZ" sz="2000" b="1" dirty="0" smtClean="0">
              <a:solidFill>
                <a:srgbClr val="002060"/>
              </a:solidFill>
            </a:endParaRPr>
          </a:p>
          <a:p>
            <a:pPr>
              <a:buSzPct val="100000"/>
              <a:buFont typeface="Wingdings" pitchFamily="2" charset="2"/>
              <a:buChar char="§"/>
            </a:pPr>
            <a:r>
              <a:rPr lang="cs-CZ" b="1" dirty="0">
                <a:solidFill>
                  <a:srgbClr val="002060"/>
                </a:solidFill>
              </a:rPr>
              <a:t>Co víš o </a:t>
            </a:r>
            <a:r>
              <a:rPr lang="cs-CZ" b="1" dirty="0" smtClean="0">
                <a:solidFill>
                  <a:srgbClr val="002060"/>
                </a:solidFill>
              </a:rPr>
              <a:t>neutronovém záření?</a:t>
            </a:r>
          </a:p>
          <a:p>
            <a:pPr>
              <a:buSzPct val="100000"/>
              <a:buFont typeface="Wingdings" pitchFamily="2" charset="2"/>
              <a:buChar char="§"/>
            </a:pPr>
            <a:endParaRPr lang="cs-CZ" sz="2000" b="1" dirty="0">
              <a:solidFill>
                <a:srgbClr val="002060"/>
              </a:solidFill>
            </a:endParaRPr>
          </a:p>
          <a:p>
            <a:pPr>
              <a:buSzPct val="100000"/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</a:rPr>
              <a:t>Co je to poločas rozpadu?</a:t>
            </a:r>
          </a:p>
          <a:p>
            <a:pPr>
              <a:buSzPct val="100000"/>
              <a:buFont typeface="Wingdings" pitchFamily="2" charset="2"/>
              <a:buChar char="§"/>
            </a:pPr>
            <a:endParaRPr lang="cs-CZ" sz="2000" b="1" dirty="0" smtClean="0">
              <a:solidFill>
                <a:srgbClr val="002060"/>
              </a:solidFill>
            </a:endParaRPr>
          </a:p>
          <a:p>
            <a:pPr>
              <a:buSzPct val="100000"/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</a:rPr>
              <a:t>Co je to </a:t>
            </a:r>
            <a:r>
              <a:rPr lang="cs-CZ" b="1" dirty="0" err="1" smtClean="0">
                <a:solidFill>
                  <a:srgbClr val="002060"/>
                </a:solidFill>
              </a:rPr>
              <a:t>přeměnová</a:t>
            </a:r>
            <a:r>
              <a:rPr lang="cs-CZ" b="1" dirty="0" smtClean="0">
                <a:solidFill>
                  <a:srgbClr val="002060"/>
                </a:solidFill>
              </a:rPr>
              <a:t> řada?</a:t>
            </a:r>
            <a:endParaRPr lang="cs-CZ" b="1" dirty="0">
              <a:solidFill>
                <a:srgbClr val="002060"/>
              </a:solidFill>
            </a:endParaRPr>
          </a:p>
          <a:p>
            <a:pPr>
              <a:buSzPct val="100000"/>
              <a:buFont typeface="Wingdings" pitchFamily="2" charset="2"/>
              <a:buChar char="§"/>
            </a:pPr>
            <a:endParaRPr lang="cs-CZ" b="1" dirty="0">
              <a:solidFill>
                <a:srgbClr val="002060"/>
              </a:solidFill>
            </a:endParaRPr>
          </a:p>
          <a:p>
            <a:pPr>
              <a:buSzPct val="100000"/>
              <a:buFont typeface="Wingdings" pitchFamily="2" charset="2"/>
              <a:buChar char="§"/>
            </a:pPr>
            <a:endParaRPr lang="cs-CZ" b="1" dirty="0">
              <a:solidFill>
                <a:srgbClr val="002060"/>
              </a:solidFill>
            </a:endParaRPr>
          </a:p>
          <a:p>
            <a:pPr>
              <a:buSzPct val="100000"/>
              <a:buFont typeface="Wingdings" pitchFamily="2" charset="2"/>
              <a:buChar char="§"/>
            </a:pPr>
            <a:endParaRPr lang="cs-CZ" b="1" dirty="0" smtClean="0">
              <a:solidFill>
                <a:srgbClr val="002060"/>
              </a:solidFill>
            </a:endParaRPr>
          </a:p>
          <a:p>
            <a:pPr>
              <a:buSzPct val="100000"/>
              <a:buFont typeface="Wingdings" pitchFamily="2" charset="2"/>
              <a:buChar char="§"/>
            </a:pP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017" y="0"/>
            <a:ext cx="8836471" cy="1462087"/>
          </a:xfrm>
        </p:spPr>
        <p:txBody>
          <a:bodyPr/>
          <a:lstStyle/>
          <a:p>
            <a:pPr algn="ctr"/>
            <a:r>
              <a:rPr lang="cs-CZ" sz="5400" b="1" dirty="0" smtClean="0">
                <a:solidFill>
                  <a:srgbClr val="002060"/>
                </a:solidFill>
              </a:rPr>
              <a:t>Je vůbec použitelné?</a:t>
            </a:r>
            <a:endParaRPr lang="cs-CZ" sz="5400" dirty="0">
              <a:solidFill>
                <a:srgbClr val="00206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220072" y="4365104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accent3"/>
                </a:solidFill>
              </a:rPr>
              <a:t>2.plný stín</a:t>
            </a:r>
            <a:endParaRPr lang="cs-CZ" sz="2800" dirty="0">
              <a:solidFill>
                <a:schemeClr val="accent3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164288" y="2996952"/>
            <a:ext cx="18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accent3"/>
                </a:solidFill>
              </a:rPr>
              <a:t>1.vržený stín</a:t>
            </a:r>
            <a:endParaRPr lang="cs-CZ" sz="2800" dirty="0">
              <a:solidFill>
                <a:schemeClr val="accent3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217" y="2014309"/>
            <a:ext cx="9110783" cy="484182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Jaderné záření může ohrozit  lidské zdraví, ale je také neocenitelným pomocníkem.</a:t>
            </a:r>
          </a:p>
          <a:p>
            <a:endParaRPr lang="cs-CZ" b="1" dirty="0">
              <a:solidFill>
                <a:srgbClr val="002060"/>
              </a:solidFill>
            </a:endParaRPr>
          </a:p>
          <a:p>
            <a:r>
              <a:rPr lang="cs-CZ" b="1" dirty="0" smtClean="0">
                <a:solidFill>
                  <a:srgbClr val="002060"/>
                </a:solidFill>
              </a:rPr>
              <a:t>Je využitelné v mnohých oborech lidské činnosti.</a:t>
            </a:r>
            <a:endParaRPr lang="cs-CZ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316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1462087"/>
          </a:xfrm>
        </p:spPr>
        <p:txBody>
          <a:bodyPr/>
          <a:lstStyle/>
          <a:p>
            <a:pPr algn="ctr"/>
            <a:r>
              <a:rPr lang="cs-CZ" sz="5400" b="1" dirty="0" smtClean="0">
                <a:solidFill>
                  <a:srgbClr val="002060"/>
                </a:solidFill>
              </a:rPr>
              <a:t>Metoda značených atomů</a:t>
            </a:r>
            <a:endParaRPr lang="cs-CZ" sz="5400" dirty="0">
              <a:solidFill>
                <a:srgbClr val="00206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220072" y="4365104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accent3"/>
                </a:solidFill>
              </a:rPr>
              <a:t>2.plný stín</a:t>
            </a:r>
            <a:endParaRPr lang="cs-CZ" sz="2800" dirty="0">
              <a:solidFill>
                <a:schemeClr val="accent3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164288" y="2996952"/>
            <a:ext cx="18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accent3"/>
                </a:solidFill>
              </a:rPr>
              <a:t>1.vržený stín</a:t>
            </a:r>
            <a:endParaRPr lang="cs-CZ" sz="2800" dirty="0">
              <a:solidFill>
                <a:schemeClr val="accent3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217" y="1700808"/>
            <a:ext cx="9110783" cy="484182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Některé prvky mají radioaktivní izotopy.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Chemicky se ale chovají stejně.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Chceme-li zkoumat koloběh některého prvku v organismu, stačí použít jeho radioizotop a ten pak v organismu změřit detektory radiace.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Takto se například měří jod ve štítné žláze, obsah draslíku v některých částech rostlin nebo se vyšetřuje žaludek.</a:t>
            </a:r>
            <a:endParaRPr lang="cs-CZ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340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1462087"/>
          </a:xfrm>
        </p:spPr>
        <p:txBody>
          <a:bodyPr/>
          <a:lstStyle/>
          <a:p>
            <a:pPr algn="ctr"/>
            <a:r>
              <a:rPr lang="cs-CZ" sz="5400" b="1" dirty="0" smtClean="0">
                <a:solidFill>
                  <a:srgbClr val="002060"/>
                </a:solidFill>
              </a:rPr>
              <a:t>Radiouhlíková analýza</a:t>
            </a:r>
            <a:endParaRPr lang="cs-CZ" sz="5400" dirty="0">
              <a:solidFill>
                <a:srgbClr val="00206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220072" y="4365104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accent3"/>
                </a:solidFill>
              </a:rPr>
              <a:t>2.plný stín</a:t>
            </a:r>
            <a:endParaRPr lang="cs-CZ" sz="2800" dirty="0">
              <a:solidFill>
                <a:schemeClr val="accent3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164288" y="2996952"/>
            <a:ext cx="18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accent3"/>
                </a:solidFill>
              </a:rPr>
              <a:t>1.vržený stín</a:t>
            </a:r>
            <a:endParaRPr lang="cs-CZ" sz="2800" dirty="0">
              <a:solidFill>
                <a:schemeClr val="accent3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217" y="1556792"/>
            <a:ext cx="9110783" cy="5301208"/>
          </a:xfrm>
        </p:spPr>
        <p:txBody>
          <a:bodyPr/>
          <a:lstStyle/>
          <a:p>
            <a:r>
              <a:rPr lang="cs-CZ" sz="2800" b="1" dirty="0" smtClean="0">
                <a:solidFill>
                  <a:srgbClr val="002060"/>
                </a:solidFill>
              </a:rPr>
              <a:t>Využíváme toho, že každý živý organismus přijímá ze vzduchu kromě obyčejného uhlíku C 12 také jeho izotop </a:t>
            </a:r>
            <a:r>
              <a:rPr lang="cs-CZ" sz="2800" b="1" dirty="0" err="1" smtClean="0">
                <a:solidFill>
                  <a:srgbClr val="002060"/>
                </a:solidFill>
              </a:rPr>
              <a:t>radiouhlík</a:t>
            </a:r>
            <a:r>
              <a:rPr lang="cs-CZ" sz="2800" b="1" dirty="0" smtClean="0">
                <a:solidFill>
                  <a:srgbClr val="002060"/>
                </a:solidFill>
              </a:rPr>
              <a:t> C 14, který má poločas rozpadu 5730 let.</a:t>
            </a:r>
          </a:p>
          <a:p>
            <a:pPr marL="0" indent="0">
              <a:buNone/>
            </a:pPr>
            <a:endParaRPr lang="cs-CZ" sz="1050" b="1" dirty="0" smtClean="0">
              <a:solidFill>
                <a:srgbClr val="002060"/>
              </a:solidFill>
            </a:endParaRPr>
          </a:p>
          <a:p>
            <a:r>
              <a:rPr lang="cs-CZ" sz="2800" b="1" dirty="0" smtClean="0">
                <a:solidFill>
                  <a:srgbClr val="002060"/>
                </a:solidFill>
              </a:rPr>
              <a:t>Se zánikem organismu ustává příjem uhlíků a  </a:t>
            </a:r>
            <a:r>
              <a:rPr lang="cs-CZ" sz="2800" b="1" dirty="0" err="1" smtClean="0">
                <a:solidFill>
                  <a:srgbClr val="002060"/>
                </a:solidFill>
              </a:rPr>
              <a:t>radiouhlík</a:t>
            </a:r>
            <a:r>
              <a:rPr lang="cs-CZ" sz="2800" b="1" dirty="0" smtClean="0">
                <a:solidFill>
                  <a:srgbClr val="002060"/>
                </a:solidFill>
              </a:rPr>
              <a:t> se přeměňuje na jiné prvky.</a:t>
            </a:r>
          </a:p>
          <a:p>
            <a:pPr marL="0" indent="0">
              <a:buNone/>
            </a:pPr>
            <a:endParaRPr lang="cs-CZ" sz="1050" b="1" dirty="0" smtClean="0">
              <a:solidFill>
                <a:srgbClr val="002060"/>
              </a:solidFill>
            </a:endParaRPr>
          </a:p>
          <a:p>
            <a:r>
              <a:rPr lang="cs-CZ" sz="2800" b="1" dirty="0" smtClean="0">
                <a:solidFill>
                  <a:srgbClr val="002060"/>
                </a:solidFill>
              </a:rPr>
              <a:t>Porovnáme-li podíl </a:t>
            </a:r>
            <a:r>
              <a:rPr lang="cs-CZ" sz="2800" b="1" dirty="0" err="1" smtClean="0">
                <a:solidFill>
                  <a:srgbClr val="002060"/>
                </a:solidFill>
              </a:rPr>
              <a:t>radiouhlíku</a:t>
            </a:r>
            <a:r>
              <a:rPr lang="cs-CZ" sz="2800" b="1" dirty="0" smtClean="0">
                <a:solidFill>
                  <a:srgbClr val="002060"/>
                </a:solidFill>
              </a:rPr>
              <a:t> ve zkoumaném vzorku a v živém organismu, můžeme určit stáří zkoumaného předmětu (archeologie, kriminalistika).</a:t>
            </a:r>
            <a:endParaRPr lang="cs-CZ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332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1462087"/>
          </a:xfrm>
        </p:spPr>
        <p:txBody>
          <a:bodyPr/>
          <a:lstStyle/>
          <a:p>
            <a:pPr algn="ctr"/>
            <a:r>
              <a:rPr lang="cs-CZ" sz="5400" b="1" dirty="0" smtClean="0">
                <a:solidFill>
                  <a:srgbClr val="002060"/>
                </a:solidFill>
              </a:rPr>
              <a:t>Turínské plátno</a:t>
            </a:r>
            <a:endParaRPr lang="cs-CZ" sz="5400" dirty="0">
              <a:solidFill>
                <a:srgbClr val="00206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220072" y="4365104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accent3"/>
                </a:solidFill>
              </a:rPr>
              <a:t>2.plný stín</a:t>
            </a:r>
            <a:endParaRPr lang="cs-CZ" sz="2800" dirty="0">
              <a:solidFill>
                <a:schemeClr val="accent3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164288" y="2996952"/>
            <a:ext cx="18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accent3"/>
                </a:solidFill>
              </a:rPr>
              <a:t>1.vržený stín</a:t>
            </a:r>
            <a:endParaRPr lang="cs-CZ" sz="2800" dirty="0">
              <a:solidFill>
                <a:schemeClr val="accent3"/>
              </a:solidFill>
            </a:endParaRPr>
          </a:p>
        </p:txBody>
      </p:sp>
      <p:pic>
        <p:nvPicPr>
          <p:cNvPr id="1026" name="Picture 2" descr="\\tajfun\User\gargasovae\Obrázky\449px-Secundo_Pia_Turinske_platno_189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745432"/>
            <a:ext cx="3825550" cy="51125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755576" y="2492896"/>
            <a:ext cx="28803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2060"/>
                </a:solidFill>
              </a:rPr>
              <a:t>Využitím radiouhlíkové analýzy bylo dokázáno, že plátno </a:t>
            </a:r>
            <a:r>
              <a:rPr lang="cs-CZ" sz="2400" b="1" dirty="0" smtClean="0">
                <a:solidFill>
                  <a:srgbClr val="FF0000"/>
                </a:solidFill>
              </a:rPr>
              <a:t>nepochází</a:t>
            </a:r>
            <a:r>
              <a:rPr lang="cs-CZ" sz="2400" b="1" dirty="0" smtClean="0">
                <a:solidFill>
                  <a:srgbClr val="002060"/>
                </a:solidFill>
              </a:rPr>
              <a:t> z doby úmrtí Ježíše.</a:t>
            </a:r>
            <a:endParaRPr lang="cs-CZ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833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i="1" dirty="0" smtClean="0">
                <a:solidFill>
                  <a:srgbClr val="002060"/>
                </a:solidFill>
              </a:rPr>
              <a:t>(zapiš do sešitu):</a:t>
            </a:r>
            <a:endParaRPr lang="cs-CZ" sz="2800" i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772817"/>
            <a:ext cx="9144000" cy="4680519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a) </a:t>
            </a:r>
            <a:r>
              <a:rPr lang="cs-CZ" u="sng" dirty="0" smtClean="0">
                <a:solidFill>
                  <a:srgbClr val="002060"/>
                </a:solidFill>
              </a:rPr>
              <a:t>Metoda značených atomů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Využívá toho, že chemické vlastnosti prvku a jeho radioizotopu jsou stejné.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Radioizotop je možné detekovat.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např. vyšetření štítné žlázy, žaludku, koloběh prvků v organismu</a:t>
            </a:r>
          </a:p>
        </p:txBody>
      </p:sp>
    </p:spTree>
    <p:extLst>
      <p:ext uri="{BB962C8B-B14F-4D97-AF65-F5344CB8AC3E}">
        <p14:creationId xmlns="" xmlns:p14="http://schemas.microsoft.com/office/powerpoint/2010/main" val="124134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i="1" dirty="0" smtClean="0">
                <a:solidFill>
                  <a:srgbClr val="002060"/>
                </a:solidFill>
              </a:rPr>
              <a:t>(zapiš do sešitu):</a:t>
            </a:r>
            <a:endParaRPr lang="cs-CZ" sz="2800" i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772817"/>
            <a:ext cx="9144000" cy="4680519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b) </a:t>
            </a:r>
            <a:r>
              <a:rPr lang="cs-CZ" u="sng" dirty="0" smtClean="0">
                <a:solidFill>
                  <a:srgbClr val="002060"/>
                </a:solidFill>
              </a:rPr>
              <a:t>Radiouhlíková analýza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Porovnáním </a:t>
            </a:r>
            <a:r>
              <a:rPr lang="cs-CZ" dirty="0" err="1" smtClean="0">
                <a:solidFill>
                  <a:srgbClr val="002060"/>
                </a:solidFill>
              </a:rPr>
              <a:t>radiouhlíku</a:t>
            </a:r>
            <a:r>
              <a:rPr lang="cs-CZ" dirty="0" smtClean="0">
                <a:solidFill>
                  <a:srgbClr val="002060"/>
                </a:solidFill>
              </a:rPr>
              <a:t> v živém a odumřelém organismu se stanovuje stáří zkoumaného vzorku.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např. stáří kostí, listin, textilií přírodního původu (kriminalistika, archeologie)</a:t>
            </a:r>
          </a:p>
        </p:txBody>
      </p:sp>
    </p:spTree>
    <p:extLst>
      <p:ext uri="{BB962C8B-B14F-4D97-AF65-F5344CB8AC3E}">
        <p14:creationId xmlns="" xmlns:p14="http://schemas.microsoft.com/office/powerpoint/2010/main" val="332169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1462087"/>
          </a:xfrm>
        </p:spPr>
        <p:txBody>
          <a:bodyPr/>
          <a:lstStyle/>
          <a:p>
            <a:pPr algn="ctr"/>
            <a:r>
              <a:rPr lang="cs-CZ" sz="5400" b="1" dirty="0" smtClean="0">
                <a:solidFill>
                  <a:srgbClr val="002060"/>
                </a:solidFill>
              </a:rPr>
              <a:t>defektoskopie</a:t>
            </a:r>
            <a:endParaRPr lang="cs-CZ" sz="5400" dirty="0">
              <a:solidFill>
                <a:srgbClr val="00206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220072" y="4365104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accent3"/>
                </a:solidFill>
              </a:rPr>
              <a:t>2.plný stín</a:t>
            </a:r>
            <a:endParaRPr lang="cs-CZ" sz="2800" dirty="0">
              <a:solidFill>
                <a:schemeClr val="accent3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164288" y="2996952"/>
            <a:ext cx="18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accent3"/>
                </a:solidFill>
              </a:rPr>
              <a:t>1.vržený stín</a:t>
            </a:r>
            <a:endParaRPr lang="cs-CZ" sz="2800" dirty="0">
              <a:solidFill>
                <a:schemeClr val="accent3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217" y="1988840"/>
            <a:ext cx="9110783" cy="3264869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V průmyslu se používá jaderné záření ke zjišťování skrytých vad či prasklin.</a:t>
            </a:r>
          </a:p>
          <a:p>
            <a:endParaRPr lang="cs-CZ" b="1" dirty="0" smtClean="0">
              <a:solidFill>
                <a:srgbClr val="002060"/>
              </a:solidFill>
            </a:endParaRPr>
          </a:p>
          <a:p>
            <a:r>
              <a:rPr lang="cs-CZ" b="1" dirty="0" smtClean="0">
                <a:solidFill>
                  <a:srgbClr val="002060"/>
                </a:solidFill>
              </a:rPr>
              <a:t>Také se kontroluje tloušťka plechu podle jejich schopnosti pohlcovat jaderné záření (hrubší část plechu pohltí více).</a:t>
            </a:r>
            <a:endParaRPr lang="cs-CZ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535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Motiv sady Off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otiv sady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Motiv sady Off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1146</TotalTime>
  <Words>436</Words>
  <Application>Microsoft Office PowerPoint</Application>
  <PresentationFormat>Předvádění na obrazovce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Blends</vt:lpstr>
      <vt:lpstr>  Využití jaderného záření</vt:lpstr>
      <vt:lpstr>opakování</vt:lpstr>
      <vt:lpstr>Je vůbec použitelné?</vt:lpstr>
      <vt:lpstr>Metoda značených atomů</vt:lpstr>
      <vt:lpstr>Radiouhlíková analýza</vt:lpstr>
      <vt:lpstr>Turínské plátno</vt:lpstr>
      <vt:lpstr>(zapiš do sešitu):</vt:lpstr>
      <vt:lpstr>(zapiš do sešitu):</vt:lpstr>
      <vt:lpstr>defektoskopie</vt:lpstr>
      <vt:lpstr>medicína</vt:lpstr>
      <vt:lpstr>(zapiš do sešitu):</vt:lpstr>
      <vt:lpstr>Vypracuj a pošli do 8.4.:</vt:lpstr>
    </vt:vector>
  </TitlesOfParts>
  <Company>čmš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54Lom světla</dc:title>
  <dc:creator>skola</dc:creator>
  <cp:lastModifiedBy>Doma</cp:lastModifiedBy>
  <cp:revision>147</cp:revision>
  <dcterms:created xsi:type="dcterms:W3CDTF">2008-05-18T08:27:53Z</dcterms:created>
  <dcterms:modified xsi:type="dcterms:W3CDTF">2020-03-29T08:21:00Z</dcterms:modified>
</cp:coreProperties>
</file>