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7"/>
  </p:handout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6" r:id="rId9"/>
    <p:sldId id="302" r:id="rId10"/>
    <p:sldId id="303" r:id="rId11"/>
    <p:sldId id="286" r:id="rId12"/>
    <p:sldId id="304" r:id="rId13"/>
    <p:sldId id="309" r:id="rId14"/>
    <p:sldId id="308" r:id="rId15"/>
    <p:sldId id="294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33CC33"/>
    <a:srgbClr val="00FF00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6" autoAdjust="0"/>
    <p:restoredTop sz="94676" autoAdjust="0"/>
  </p:normalViewPr>
  <p:slideViewPr>
    <p:cSldViewPr>
      <p:cViewPr>
        <p:scale>
          <a:sx n="70" d="100"/>
          <a:sy n="70" d="100"/>
        </p:scale>
        <p:origin x="-188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2CC6EC9-4687-4D8A-9324-07897FF8966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821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AB0C65-2847-401E-9DD8-3B48FF19F0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52354-8265-4ADB-AB3F-707B3F9E11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A5789-F471-4448-89B3-48D007DD1D1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643EE-AC37-4E65-894F-ADB68CA48A7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1E0AE-09A8-4E2A-9096-0CDA880BCBF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32685-C7A4-436A-B3EB-B201A798317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71CFE-6AED-45E0-B48A-E1739D69306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F4B17-229D-4F72-A7B1-19430122EDB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473D9-1ADE-4A22-B207-847C65655A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77A9E-F0E7-40C0-83A1-7368967EF6A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F6AE9-DE0C-4BC2-AE14-447F2D04F4D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CA2CB8-C9CB-45E3-AC43-11AA7473C11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1462087"/>
          </a:xfrm>
        </p:spPr>
        <p:txBody>
          <a:bodyPr/>
          <a:lstStyle/>
          <a:p>
            <a:pPr algn="ctr"/>
            <a:r>
              <a:rPr lang="cs-CZ" b="1" dirty="0" smtClean="0"/>
              <a:t>Jak lze měnit odpor vodičů</a:t>
            </a:r>
            <a:endParaRPr lang="cs-CZ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6308725"/>
            <a:ext cx="6400800" cy="696913"/>
          </a:xfrm>
        </p:spPr>
        <p:txBody>
          <a:bodyPr/>
          <a:lstStyle/>
          <a:p>
            <a:r>
              <a:rPr lang="cs-CZ"/>
              <a:t>                   </a:t>
            </a:r>
            <a:endParaRPr lang="cs-CZ" sz="2000" b="1" dirty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99592" y="0"/>
            <a:ext cx="9236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Vedení elektrického proudu v polovodičích       </a:t>
            </a:r>
            <a:r>
              <a:rPr lang="cs-CZ" sz="2000" b="1" dirty="0" smtClean="0"/>
              <a:t>9. </a:t>
            </a:r>
            <a:r>
              <a:rPr lang="cs-CZ" sz="2000" b="1" dirty="0"/>
              <a:t>ročník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67544" y="476672"/>
            <a:ext cx="274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chemeClr val="hlink"/>
                </a:solidFill>
              </a:rPr>
              <a:t> </a:t>
            </a:r>
            <a:endParaRPr lang="cs-CZ" sz="2400" b="1" dirty="0">
              <a:solidFill>
                <a:schemeClr val="hlink"/>
              </a:solidFill>
            </a:endParaRPr>
          </a:p>
        </p:txBody>
      </p:sp>
      <p:pic>
        <p:nvPicPr>
          <p:cNvPr id="1026" name="Picture 2" descr="C:\Users\gargasovae\AppData\Local\Microsoft\Windows\Temporary Internet Files\Content.IE5\0B6O0BG7\Various_size_LE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96524"/>
            <a:ext cx="3971178" cy="29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různé typy termistorů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 descr="C:\Users\Sek\Desktop\9. ročník\2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8577" t="7791" r="1629"/>
          <a:stretch>
            <a:fillRect/>
          </a:stretch>
        </p:blipFill>
        <p:spPr bwMode="auto">
          <a:xfrm rot="16200000">
            <a:off x="2060992" y="-225008"/>
            <a:ext cx="5022016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Zapiš do sešitu!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Termistor </a:t>
            </a:r>
            <a:r>
              <a:rPr lang="cs-CZ" dirty="0" smtClean="0">
                <a:solidFill>
                  <a:srgbClr val="002060"/>
                </a:solidFill>
              </a:rPr>
              <a:t>je polovodičová součástka, jejíž odpor se mění s </a:t>
            </a:r>
            <a:r>
              <a:rPr lang="cs-CZ" dirty="0" smtClean="0">
                <a:solidFill>
                  <a:srgbClr val="002060"/>
                </a:solidFill>
              </a:rPr>
              <a:t>teplotou.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S </a:t>
            </a:r>
            <a:r>
              <a:rPr lang="cs-CZ" dirty="0" smtClean="0">
                <a:solidFill>
                  <a:srgbClr val="002060"/>
                </a:solidFill>
              </a:rPr>
              <a:t>rostoucí teplotou se odpor termistoru zmenšuje a při snižování teploty se </a:t>
            </a:r>
            <a:r>
              <a:rPr lang="cs-CZ" dirty="0" smtClean="0">
                <a:solidFill>
                  <a:srgbClr val="002060"/>
                </a:solidFill>
              </a:rPr>
              <a:t>zvětšuje.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Užití</a:t>
            </a:r>
            <a:r>
              <a:rPr lang="cs-CZ" dirty="0" smtClean="0">
                <a:solidFill>
                  <a:srgbClr val="002060"/>
                </a:solidFill>
              </a:rPr>
              <a:t>: měření teploty</a:t>
            </a:r>
          </a:p>
        </p:txBody>
      </p:sp>
      <p:pic>
        <p:nvPicPr>
          <p:cNvPr id="4" name="Picture 2" descr="C:\Users\Sek\Desktop\9. ročník\29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75107" t="40818" r="6063" b="7150"/>
          <a:stretch>
            <a:fillRect/>
          </a:stretch>
        </p:blipFill>
        <p:spPr bwMode="auto">
          <a:xfrm rot="16200000">
            <a:off x="7015549" y="4713312"/>
            <a:ext cx="1484784" cy="2804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fotorezistor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114800"/>
          </a:xfrm>
        </p:spPr>
        <p:txBody>
          <a:bodyPr/>
          <a:lstStyle/>
          <a:p>
            <a:r>
              <a:rPr lang="cs-CZ" b="1" dirty="0" smtClean="0"/>
              <a:t>ke zjištění závislosti odporu látky na osvětlení;</a:t>
            </a:r>
          </a:p>
          <a:p>
            <a:r>
              <a:rPr lang="cs-CZ" b="1" dirty="0" smtClean="0"/>
              <a:t>při osvětlení </a:t>
            </a:r>
            <a:r>
              <a:rPr lang="cs-CZ" b="1" dirty="0" err="1" smtClean="0"/>
              <a:t>fotorezistoru</a:t>
            </a:r>
            <a:r>
              <a:rPr lang="cs-CZ" b="1" dirty="0" smtClean="0"/>
              <a:t> proud  obvodem s </a:t>
            </a:r>
            <a:r>
              <a:rPr lang="cs-CZ" b="1" dirty="0" err="1" smtClean="0"/>
              <a:t>fotorezistorem</a:t>
            </a:r>
            <a:r>
              <a:rPr lang="cs-CZ" b="1" dirty="0" smtClean="0"/>
              <a:t> vzroste, tj. jeho odpor se zmenší; zacloníme-li jej, proud poklesne;</a:t>
            </a:r>
          </a:p>
          <a:p>
            <a:r>
              <a:rPr lang="cs-CZ" b="1" dirty="0" smtClean="0"/>
              <a:t>látky, jejichž odpor se mění s osvětlením, patří také mezi polovodiče;</a:t>
            </a:r>
            <a:endParaRPr lang="cs-CZ" b="1" dirty="0"/>
          </a:p>
        </p:txBody>
      </p:sp>
      <p:pic>
        <p:nvPicPr>
          <p:cNvPr id="29698" name="Picture 2" descr="C:\Users\Sek\Desktop\9. ročník\29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0000" t="40818" r="31170" b="7150"/>
          <a:stretch>
            <a:fillRect/>
          </a:stretch>
        </p:blipFill>
        <p:spPr bwMode="auto">
          <a:xfrm rot="16200000">
            <a:off x="6914260" y="4628257"/>
            <a:ext cx="1543667" cy="2915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ovéPole 5"/>
          <p:cNvSpPr txBox="1"/>
          <p:nvPr/>
        </p:nvSpPr>
        <p:spPr>
          <a:xfrm>
            <a:off x="3275856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značka </a:t>
            </a:r>
            <a:r>
              <a:rPr lang="cs-CZ" b="1" dirty="0" err="1" smtClean="0"/>
              <a:t>fotorezistoru</a:t>
            </a:r>
            <a:r>
              <a:rPr lang="cs-CZ" b="1" dirty="0" smtClean="0"/>
              <a:t> 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err="1" smtClean="0"/>
              <a:t>fotorezistor</a:t>
            </a:r>
            <a:r>
              <a:rPr lang="cs-CZ" sz="4000" b="1" dirty="0" smtClean="0"/>
              <a:t> – použití v praxi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b="1" dirty="0" smtClean="0"/>
              <a:t>fotoaparát – změna odporu </a:t>
            </a:r>
            <a:r>
              <a:rPr lang="cs-CZ" b="1" dirty="0" err="1" smtClean="0"/>
              <a:t>fotorezistoru</a:t>
            </a:r>
            <a:r>
              <a:rPr lang="cs-CZ" b="1" dirty="0" smtClean="0"/>
              <a:t> nastane při střídání tmy a světla;</a:t>
            </a:r>
          </a:p>
          <a:p>
            <a:pPr>
              <a:buNone/>
            </a:pPr>
            <a:endParaRPr lang="cs-CZ" sz="2400" b="1" dirty="0" smtClean="0"/>
          </a:p>
          <a:p>
            <a:r>
              <a:rPr lang="cs-CZ" b="1" dirty="0" smtClean="0"/>
              <a:t>automatické počítání předmětů – pečiva, lahví;</a:t>
            </a:r>
          </a:p>
          <a:p>
            <a:pPr>
              <a:buNone/>
            </a:pPr>
            <a:endParaRPr lang="cs-CZ" sz="2400" b="1" dirty="0" smtClean="0"/>
          </a:p>
          <a:p>
            <a:r>
              <a:rPr lang="cs-CZ" b="1" dirty="0" smtClean="0"/>
              <a:t>automatické otvírání a zavírání dveří;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Zapiš do sešitu!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dirty="0" smtClean="0"/>
              <a:t>Fotorezistor </a:t>
            </a:r>
            <a:r>
              <a:rPr lang="cs-CZ" dirty="0" smtClean="0"/>
              <a:t>je polovodičová součástka, jejíž odpor závisí na </a:t>
            </a:r>
            <a:r>
              <a:rPr lang="cs-CZ" dirty="0" smtClean="0"/>
              <a:t>osvětlení.</a:t>
            </a:r>
            <a:endParaRPr lang="cs-CZ" dirty="0" smtClean="0"/>
          </a:p>
          <a:p>
            <a:r>
              <a:rPr lang="cs-CZ" dirty="0" smtClean="0"/>
              <a:t>Je-li </a:t>
            </a:r>
            <a:r>
              <a:rPr lang="cs-CZ" dirty="0" smtClean="0"/>
              <a:t>fotorezistor osvětlen více, jeho odpor se zmenší, při poklesu osvětlení se jeho odpor </a:t>
            </a:r>
            <a:r>
              <a:rPr lang="cs-CZ" dirty="0" smtClean="0"/>
              <a:t>zvětší.</a:t>
            </a:r>
            <a:endParaRPr lang="cs-CZ" dirty="0" smtClean="0"/>
          </a:p>
          <a:p>
            <a:r>
              <a:rPr lang="cs-CZ" dirty="0" smtClean="0"/>
              <a:t>Užití</a:t>
            </a:r>
            <a:r>
              <a:rPr lang="cs-CZ" dirty="0" smtClean="0"/>
              <a:t>: fotoaparát, automatické počítání předmětů, fotobuňka</a:t>
            </a:r>
          </a:p>
        </p:txBody>
      </p:sp>
      <p:pic>
        <p:nvPicPr>
          <p:cNvPr id="4" name="Picture 2" descr="C:\Users\Sek\Desktop\9. ročník\29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0000" t="40818" r="31170" b="7150"/>
          <a:stretch>
            <a:fillRect/>
          </a:stretch>
        </p:blipFill>
        <p:spPr bwMode="auto">
          <a:xfrm rot="16200000">
            <a:off x="6914259" y="4622435"/>
            <a:ext cx="1543667" cy="2915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zdroj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sz="2400" dirty="0" smtClean="0"/>
              <a:t>KOLÁŘOVÁ, Růžena a Jiří BOHUNĚK. </a:t>
            </a:r>
            <a:r>
              <a:rPr lang="cs-CZ" sz="2400" i="1" dirty="0" smtClean="0"/>
              <a:t>FYZIKA PRO  9. ROČNÍK ZÁKLADNÍ ŠKOLY</a:t>
            </a:r>
            <a:r>
              <a:rPr lang="cs-CZ" sz="2400" dirty="0" smtClean="0"/>
              <a:t>. Praha: </a:t>
            </a:r>
            <a:r>
              <a:rPr lang="cs-CZ" sz="2400" dirty="0" err="1" smtClean="0"/>
              <a:t>Prometheus</a:t>
            </a:r>
            <a:r>
              <a:rPr lang="cs-CZ" sz="2400" dirty="0" smtClean="0"/>
              <a:t>, 2000. ISBN 80-7196-193-0.</a:t>
            </a:r>
          </a:p>
          <a:p>
            <a:r>
              <a:rPr lang="cs-CZ" sz="2400" dirty="0" smtClean="0"/>
              <a:t>obrázek termistoru:</a:t>
            </a:r>
          </a:p>
          <a:p>
            <a:pPr>
              <a:buNone/>
            </a:pPr>
            <a:r>
              <a:rPr lang="cs-CZ" sz="2400" dirty="0" smtClean="0"/>
              <a:t> Termistor. In: HELLWIG, </a:t>
            </a:r>
            <a:r>
              <a:rPr lang="cs-CZ" sz="2400" dirty="0" err="1" smtClean="0"/>
              <a:t>Ansgar</a:t>
            </a:r>
            <a:r>
              <a:rPr lang="cs-CZ" sz="2400" dirty="0" smtClean="0"/>
              <a:t>. </a:t>
            </a:r>
            <a:r>
              <a:rPr lang="cs-CZ" sz="2400" dirty="0" err="1" smtClean="0"/>
              <a:t>Wikipedia</a:t>
            </a:r>
            <a:r>
              <a:rPr lang="cs-CZ" sz="2400" dirty="0" smtClean="0"/>
              <a:t>: </a:t>
            </a:r>
            <a:r>
              <a:rPr lang="cs-CZ" sz="2400" dirty="0" err="1" smtClean="0"/>
              <a:t>the</a:t>
            </a:r>
            <a:r>
              <a:rPr lang="cs-CZ" sz="2400" dirty="0" smtClean="0"/>
              <a:t> free </a:t>
            </a:r>
            <a:r>
              <a:rPr lang="cs-CZ" sz="2400" dirty="0" err="1" smtClean="0"/>
              <a:t>encyclopedia</a:t>
            </a:r>
            <a:r>
              <a:rPr lang="cs-CZ" sz="2400" dirty="0" smtClean="0"/>
              <a:t> [online]. San </a:t>
            </a:r>
            <a:r>
              <a:rPr lang="cs-CZ" sz="2400" dirty="0" err="1" smtClean="0"/>
              <a:t>Francisco</a:t>
            </a:r>
            <a:r>
              <a:rPr lang="cs-CZ" sz="2400" dirty="0" smtClean="0"/>
              <a:t> (CA): </a:t>
            </a:r>
            <a:r>
              <a:rPr lang="cs-CZ" sz="2400" dirty="0" err="1" smtClean="0"/>
              <a:t>Wikimedia</a:t>
            </a:r>
            <a:r>
              <a:rPr lang="cs-CZ" sz="2400" dirty="0" smtClean="0"/>
              <a:t> </a:t>
            </a:r>
            <a:r>
              <a:rPr lang="cs-CZ" sz="2400" dirty="0" err="1" smtClean="0"/>
              <a:t>Foundation</a:t>
            </a:r>
            <a:r>
              <a:rPr lang="cs-CZ" sz="2400" dirty="0" smtClean="0"/>
              <a:t>, 2001- [cit. 2012-04-18]. Dostupné z: http://cs.wikipedia.org/wiki/Soubor:NTC_bead.jpg</a:t>
            </a:r>
          </a:p>
          <a:p>
            <a:pPr>
              <a:buSzPct val="90000"/>
              <a:buFont typeface="Wingdings" pitchFamily="2" charset="2"/>
              <a:buChar char="§"/>
            </a:pPr>
            <a:r>
              <a:rPr lang="cs-CZ" sz="2400" dirty="0" smtClean="0"/>
              <a:t>obrázek úvodní animace: http://www.</a:t>
            </a:r>
            <a:r>
              <a:rPr lang="cs-CZ" sz="2400" dirty="0" err="1" smtClean="0"/>
              <a:t>spsemoh.cz</a:t>
            </a:r>
            <a:r>
              <a:rPr lang="cs-CZ" sz="2400" dirty="0" smtClean="0"/>
              <a:t>/</a:t>
            </a:r>
            <a:r>
              <a:rPr lang="cs-CZ" sz="2400" dirty="0" err="1" smtClean="0"/>
              <a:t>vyuka</a:t>
            </a:r>
            <a:r>
              <a:rPr lang="cs-CZ" sz="2400" dirty="0" smtClean="0"/>
              <a:t>/zel/</a:t>
            </a:r>
            <a:r>
              <a:rPr lang="cs-CZ" sz="2400" dirty="0" err="1" smtClean="0"/>
              <a:t>pn.htm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/>
              <a:t>vodič, nevodič a co polovodič???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114800"/>
          </a:xfrm>
        </p:spPr>
        <p:txBody>
          <a:bodyPr/>
          <a:lstStyle/>
          <a:p>
            <a:r>
              <a:rPr lang="cs-CZ" b="1" dirty="0" smtClean="0"/>
              <a:t>už víme, že vodiči elektrického proudu jsou nejen kovy, ale za určitých podmínek i kapaliny a plyny;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co ostatní pevné látky???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Pozoruj a popiš!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2530" name="Picture 2" descr="C:\Users\Sek\Desktop\9. ročník\24.jpg"/>
          <p:cNvPicPr>
            <a:picLocks noChangeAspect="1" noChangeArrowheads="1"/>
          </p:cNvPicPr>
          <p:nvPr/>
        </p:nvPicPr>
        <p:blipFill>
          <a:blip r:embed="rId2" cstate="print"/>
          <a:srcRect l="44702" t="9351" r="3894" b="9287"/>
          <a:stretch>
            <a:fillRect/>
          </a:stretch>
        </p:blipFill>
        <p:spPr bwMode="auto">
          <a:xfrm rot="16200000">
            <a:off x="5345833" y="1791073"/>
            <a:ext cx="3600400" cy="399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Sek\Desktop\9. ročník\2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673" t="10777" r="61261" b="12193"/>
          <a:stretch>
            <a:fillRect/>
          </a:stretch>
        </p:blipFill>
        <p:spPr bwMode="auto">
          <a:xfrm rot="16200000">
            <a:off x="752214" y="2244739"/>
            <a:ext cx="3573017" cy="507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251520" y="1988840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naměřené a vypočítané hodnoty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64088" y="5473005"/>
            <a:ext cx="3779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schéma zapojení obvodu s ocelovým drátem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závěr pozorování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b="1" dirty="0" smtClean="0"/>
              <a:t>ocelový drát (kov) při zahřívání svůj odpor </a:t>
            </a:r>
            <a:r>
              <a:rPr lang="cs-CZ" b="1" dirty="0" smtClean="0">
                <a:solidFill>
                  <a:srgbClr val="FF0000"/>
                </a:solidFill>
              </a:rPr>
              <a:t>zvětšuje</a:t>
            </a:r>
            <a:r>
              <a:rPr lang="cs-CZ" b="1" dirty="0" smtClean="0"/>
              <a:t>;</a:t>
            </a:r>
          </a:p>
          <a:p>
            <a:r>
              <a:rPr lang="cs-CZ" b="1" dirty="0" smtClean="0"/>
              <a:t>naopak termistor při zahřívání svůj odpor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zmenšuje</a:t>
            </a:r>
            <a:r>
              <a:rPr lang="cs-CZ" b="1" dirty="0" smtClean="0"/>
              <a:t>;</a:t>
            </a:r>
            <a:endParaRPr lang="cs-CZ" b="1" dirty="0"/>
          </a:p>
        </p:txBody>
      </p:sp>
      <p:pic>
        <p:nvPicPr>
          <p:cNvPr id="23554" name="Picture 2" descr="http://upload.wikimedia.org/wikipedia/commons/3/3b/NTC_b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77072"/>
            <a:ext cx="2618579" cy="236167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012160" y="6309320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termistor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14313"/>
            <a:ext cx="8604448" cy="1462087"/>
          </a:xfrm>
        </p:spPr>
        <p:txBody>
          <a:bodyPr/>
          <a:lstStyle/>
          <a:p>
            <a:pPr algn="ctr"/>
            <a:r>
              <a:rPr lang="cs-CZ" sz="3600" b="1" dirty="0" smtClean="0"/>
              <a:t>graf závislosti odporu </a:t>
            </a:r>
            <a:br>
              <a:rPr lang="cs-CZ" sz="3600" b="1" dirty="0" smtClean="0"/>
            </a:br>
            <a:r>
              <a:rPr lang="cs-CZ" sz="3600" b="1" dirty="0" smtClean="0"/>
              <a:t>termistoru na teplotě </a:t>
            </a:r>
            <a:br>
              <a:rPr lang="cs-CZ" sz="3600" b="1" dirty="0" smtClean="0"/>
            </a:br>
            <a:r>
              <a:rPr lang="cs-CZ" sz="3600" b="1" dirty="0" smtClean="0"/>
              <a:t>pro teploty od 25 </a:t>
            </a:r>
            <a:r>
              <a:rPr lang="cs-CZ" sz="3600" b="1" baseline="30000" dirty="0" smtClean="0"/>
              <a:t>0</a:t>
            </a:r>
            <a:r>
              <a:rPr lang="cs-CZ" sz="3600" b="1" dirty="0" smtClean="0"/>
              <a:t>C do 300 </a:t>
            </a:r>
            <a:r>
              <a:rPr lang="cs-CZ" sz="3600" b="1" baseline="30000" dirty="0" smtClean="0"/>
              <a:t>0</a:t>
            </a:r>
            <a:r>
              <a:rPr lang="cs-CZ" sz="3600" b="1" dirty="0" smtClean="0"/>
              <a:t>C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 descr="C:\Users\Sek\Desktop\9. ročník\2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8076" t="9703" r="6761" b="2975"/>
          <a:stretch>
            <a:fillRect/>
          </a:stretch>
        </p:blipFill>
        <p:spPr bwMode="auto">
          <a:xfrm rot="16200000">
            <a:off x="2155169" y="805272"/>
            <a:ext cx="5013175" cy="7092280"/>
          </a:xfrm>
          <a:prstGeom prst="rect">
            <a:avLst/>
          </a:prstGeom>
          <a:noFill/>
        </p:spPr>
      </p:pic>
      <p:sp>
        <p:nvSpPr>
          <p:cNvPr id="5" name="Tlačítko akce: Návrat 4">
            <a:hlinkClick r:id="" action="ppaction://noaction" highlightClick="1"/>
          </p:cNvPr>
          <p:cNvSpPr/>
          <p:nvPr/>
        </p:nvSpPr>
        <p:spPr>
          <a:xfrm>
            <a:off x="8676456" y="6237312"/>
            <a:ext cx="467544" cy="620688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smtClean="0"/>
              <a:t>graf závislosti odporu </a:t>
            </a:r>
            <a:br>
              <a:rPr lang="cs-CZ" sz="3600" b="1" dirty="0" smtClean="0"/>
            </a:br>
            <a:r>
              <a:rPr lang="cs-CZ" sz="3600" b="1" dirty="0" smtClean="0"/>
              <a:t>ocelového drátu na teplotě </a:t>
            </a:r>
            <a:br>
              <a:rPr lang="cs-CZ" sz="3600" b="1" dirty="0" smtClean="0"/>
            </a:br>
            <a:r>
              <a:rPr lang="cs-CZ" sz="3600" b="1" dirty="0" smtClean="0"/>
              <a:t>pro teploty 25 </a:t>
            </a:r>
            <a:r>
              <a:rPr lang="cs-CZ" sz="3600" b="1" baseline="30000" dirty="0" smtClean="0"/>
              <a:t>0</a:t>
            </a:r>
            <a:r>
              <a:rPr lang="cs-CZ" sz="3600" b="1" dirty="0" smtClean="0"/>
              <a:t>C do 300 </a:t>
            </a:r>
            <a:r>
              <a:rPr lang="cs-CZ" sz="3600" b="1" baseline="30000" dirty="0" smtClean="0"/>
              <a:t>0</a:t>
            </a:r>
            <a:r>
              <a:rPr lang="cs-CZ" sz="3600" b="1" dirty="0" smtClean="0"/>
              <a:t>C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6626" name="Picture 2" descr="C:\Users\Sek\Desktop\9. ročník\27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9319" t="9583" r="8751" b="1775"/>
          <a:stretch>
            <a:fillRect/>
          </a:stretch>
        </p:blipFill>
        <p:spPr bwMode="auto">
          <a:xfrm rot="16200000">
            <a:off x="1975655" y="-130832"/>
            <a:ext cx="5013177" cy="8964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kovy </a:t>
            </a:r>
            <a:r>
              <a:rPr lang="cs-CZ" dirty="0" smtClean="0"/>
              <a:t>x</a:t>
            </a:r>
            <a:r>
              <a:rPr lang="cs-CZ" b="1" dirty="0" smtClean="0"/>
              <a:t> polovodiče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b="1" dirty="0" smtClean="0"/>
              <a:t>změna odporu u termistoru je výrazně větší než u ocelového drátu;</a:t>
            </a:r>
          </a:p>
          <a:p>
            <a:r>
              <a:rPr lang="cs-CZ" b="1" dirty="0" smtClean="0"/>
              <a:t>vodiče, které se chovají podobně jako ocelový drát, jsou </a:t>
            </a:r>
            <a:r>
              <a:rPr lang="cs-CZ" b="1" dirty="0" smtClean="0">
                <a:solidFill>
                  <a:srgbClr val="FF0000"/>
                </a:solidFill>
              </a:rPr>
              <a:t>kovy</a:t>
            </a:r>
            <a:r>
              <a:rPr lang="cs-CZ" b="1" dirty="0" smtClean="0"/>
              <a:t>;</a:t>
            </a:r>
          </a:p>
          <a:p>
            <a:r>
              <a:rPr lang="cs-CZ" b="1" dirty="0" smtClean="0"/>
              <a:t>látky, u kterých se zvyšováním teploty odpor výrazně zmenšuje, patří mezi </a:t>
            </a:r>
            <a:r>
              <a:rPr lang="cs-CZ" b="1" dirty="0" smtClean="0">
                <a:solidFill>
                  <a:srgbClr val="FF0000"/>
                </a:solidFill>
              </a:rPr>
              <a:t>polovodiče</a:t>
            </a:r>
            <a:r>
              <a:rPr lang="cs-CZ" b="1" dirty="0" smtClean="0"/>
              <a:t>;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Zapiš do sešitu!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9144000" cy="4507631"/>
          </a:xfrm>
        </p:spPr>
        <p:txBody>
          <a:bodyPr/>
          <a:lstStyle/>
          <a:p>
            <a:r>
              <a:rPr lang="cs-CZ" dirty="0" smtClean="0"/>
              <a:t>El. o</a:t>
            </a:r>
            <a:r>
              <a:rPr lang="cs-CZ" dirty="0" smtClean="0"/>
              <a:t>dpor </a:t>
            </a:r>
            <a:r>
              <a:rPr lang="cs-CZ" dirty="0" smtClean="0"/>
              <a:t>kovů se s rostoucí teplotou </a:t>
            </a:r>
            <a:r>
              <a:rPr lang="cs-CZ" dirty="0" smtClean="0"/>
              <a:t>zvětšuje.</a:t>
            </a:r>
            <a:endParaRPr lang="cs-CZ" dirty="0" smtClean="0"/>
          </a:p>
          <a:p>
            <a:r>
              <a:rPr lang="cs-CZ" dirty="0" smtClean="0"/>
              <a:t>El. odpor </a:t>
            </a:r>
            <a:r>
              <a:rPr lang="cs-CZ" dirty="0" smtClean="0">
                <a:solidFill>
                  <a:srgbClr val="FF0000"/>
                </a:solidFill>
              </a:rPr>
              <a:t>polovodičů</a:t>
            </a:r>
            <a:r>
              <a:rPr lang="cs-CZ" dirty="0" smtClean="0"/>
              <a:t> se s rostoucí teplotou </a:t>
            </a:r>
            <a:r>
              <a:rPr lang="cs-CZ" dirty="0" smtClean="0">
                <a:solidFill>
                  <a:srgbClr val="FF0000"/>
                </a:solidFill>
              </a:rPr>
              <a:t>zmenšuje.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Elektrický </a:t>
            </a:r>
            <a:r>
              <a:rPr lang="cs-CZ" dirty="0"/>
              <a:t>odpor polovodičů </a:t>
            </a:r>
            <a:r>
              <a:rPr lang="cs-CZ" dirty="0" smtClean="0"/>
              <a:t>se dá snížit </a:t>
            </a:r>
            <a:r>
              <a:rPr lang="cs-CZ" dirty="0" smtClean="0">
                <a:solidFill>
                  <a:srgbClr val="FF0000"/>
                </a:solidFill>
              </a:rPr>
              <a:t>zahřátím</a:t>
            </a:r>
            <a:r>
              <a:rPr lang="cs-CZ" dirty="0" smtClean="0"/>
              <a:t> </a:t>
            </a:r>
            <a:r>
              <a:rPr lang="cs-CZ" dirty="0"/>
              <a:t>nebo </a:t>
            </a:r>
            <a:r>
              <a:rPr lang="cs-CZ" dirty="0" smtClean="0">
                <a:solidFill>
                  <a:srgbClr val="FF0000"/>
                </a:solidFill>
              </a:rPr>
              <a:t>osvětlením.</a:t>
            </a:r>
            <a:endParaRPr lang="cs-CZ" dirty="0"/>
          </a:p>
          <a:p>
            <a:pPr marL="0" indent="0">
              <a:buNone/>
            </a:pP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termistor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b="1" dirty="0" smtClean="0"/>
              <a:t>polovodičová součástka;</a:t>
            </a:r>
          </a:p>
          <a:p>
            <a:r>
              <a:rPr lang="cs-CZ" b="1" dirty="0" smtClean="0"/>
              <a:t>vyrábí se z oxidů různých prvků (</a:t>
            </a:r>
            <a:r>
              <a:rPr lang="cs-CZ" b="1" dirty="0" err="1" smtClean="0"/>
              <a:t>MgO</a:t>
            </a:r>
            <a:r>
              <a:rPr lang="cs-CZ" b="1" dirty="0" smtClean="0"/>
              <a:t>, </a:t>
            </a:r>
            <a:r>
              <a:rPr lang="cs-CZ" b="1" dirty="0" err="1" smtClean="0"/>
              <a:t>CoO</a:t>
            </a:r>
            <a:r>
              <a:rPr lang="cs-CZ" b="1" dirty="0" smtClean="0"/>
              <a:t>, Fe</a:t>
            </a:r>
            <a:r>
              <a:rPr lang="cs-CZ" b="1" baseline="-25000" dirty="0" smtClean="0"/>
              <a:t>2</a:t>
            </a:r>
            <a:r>
              <a:rPr lang="cs-CZ" b="1" dirty="0" smtClean="0"/>
              <a:t>O</a:t>
            </a:r>
            <a:r>
              <a:rPr lang="cs-CZ" b="1" baseline="-25000" dirty="0" smtClean="0"/>
              <a:t>3</a:t>
            </a:r>
            <a:r>
              <a:rPr lang="cs-CZ" b="1" dirty="0" smtClean="0"/>
              <a:t>);</a:t>
            </a:r>
          </a:p>
          <a:p>
            <a:r>
              <a:rPr lang="cs-CZ" b="1" dirty="0" smtClean="0"/>
              <a:t>termistory mají různé tvary;</a:t>
            </a:r>
          </a:p>
          <a:p>
            <a:r>
              <a:rPr lang="cs-CZ" b="1" dirty="0" smtClean="0"/>
              <a:t>na změně odporu termistoru se změnou teploty je založeno měření teploty;</a:t>
            </a:r>
          </a:p>
          <a:p>
            <a:pPr>
              <a:buNone/>
            </a:pPr>
            <a:endParaRPr lang="cs-CZ" b="1" dirty="0"/>
          </a:p>
        </p:txBody>
      </p:sp>
      <p:pic>
        <p:nvPicPr>
          <p:cNvPr id="27650" name="Picture 2" descr="C:\Users\Sek\Desktop\9. ročník\29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75107" t="40818" r="6063" b="7150"/>
          <a:stretch>
            <a:fillRect/>
          </a:stretch>
        </p:blipFill>
        <p:spPr bwMode="auto">
          <a:xfrm rot="16200000">
            <a:off x="4079776" y="4713312"/>
            <a:ext cx="1484784" cy="280459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372200" y="6309320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značka termistoru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1382</TotalTime>
  <Words>431</Words>
  <Application>Microsoft Office PowerPoint</Application>
  <PresentationFormat>Předvádění na obrazovce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Směsice</vt:lpstr>
      <vt:lpstr>Jak lze měnit odpor vodičů</vt:lpstr>
      <vt:lpstr>vodič, nevodič a co polovodič???</vt:lpstr>
      <vt:lpstr>Pozoruj a popiš!</vt:lpstr>
      <vt:lpstr>závěr pozorování</vt:lpstr>
      <vt:lpstr>graf závislosti odporu  termistoru na teplotě  pro teploty od 25 0C do 300 0C</vt:lpstr>
      <vt:lpstr>graf závislosti odporu  ocelového drátu na teplotě  pro teploty 25 0C do 300 0C</vt:lpstr>
      <vt:lpstr>kovy x polovodiče</vt:lpstr>
      <vt:lpstr>Zapiš do sešitu!</vt:lpstr>
      <vt:lpstr>termistor</vt:lpstr>
      <vt:lpstr>různé typy termistorů</vt:lpstr>
      <vt:lpstr>Zapiš do sešitu!</vt:lpstr>
      <vt:lpstr>fotorezistor</vt:lpstr>
      <vt:lpstr>fotorezistor – použití v praxi</vt:lpstr>
      <vt:lpstr>Zapiš do sešitu!</vt:lpstr>
      <vt:lpstr>zdroj</vt:lpstr>
    </vt:vector>
  </TitlesOfParts>
  <Company>mrdka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Stavba látek</dc:title>
  <dc:creator>sekacos</dc:creator>
  <cp:lastModifiedBy>Eva Gargašová</cp:lastModifiedBy>
  <cp:revision>125</cp:revision>
  <dcterms:created xsi:type="dcterms:W3CDTF">2006-09-10T17:24:55Z</dcterms:created>
  <dcterms:modified xsi:type="dcterms:W3CDTF">2016-01-13T06:21:18Z</dcterms:modified>
</cp:coreProperties>
</file>