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70" r:id="rId2"/>
    <p:sldId id="271" r:id="rId3"/>
    <p:sldId id="294" r:id="rId4"/>
    <p:sldId id="296" r:id="rId5"/>
    <p:sldId id="290" r:id="rId6"/>
    <p:sldId id="295" r:id="rId7"/>
    <p:sldId id="292" r:id="rId8"/>
    <p:sldId id="298" r:id="rId9"/>
    <p:sldId id="297" r:id="rId10"/>
    <p:sldId id="299" r:id="rId11"/>
    <p:sldId id="291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6666FF"/>
    <a:srgbClr val="660033"/>
    <a:srgbClr val="33CC33"/>
    <a:srgbClr val="0066FF"/>
    <a:srgbClr val="FF6600"/>
    <a:srgbClr val="CC99FF"/>
    <a:srgbClr val="FFCC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85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2CC6EC9-4687-4D8A-9324-07897FF8966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0784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6FB8F-715B-4137-91F3-0FE159519A67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45103-8AAA-4FEF-8E47-D962A9B7EAA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1095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22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AB0C65-2847-401E-9DD8-3B48FF19F08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52354-8265-4ADB-AB3F-707B3F9E11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A5789-F471-4448-89B3-48D007DD1D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643EE-AC37-4E65-894F-ADB68CA48A7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1E0AE-09A8-4E2A-9096-0CDA880BCB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32685-C7A4-436A-B3EB-B201A798317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1CFE-6AED-45E0-B48A-E1739D69306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F4B17-229D-4F72-A7B1-19430122ED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473D9-1ADE-4A22-B207-847C65655A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77A9E-F0E7-40C0-83A1-7368967EF6A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F6AE9-DE0C-4BC2-AE14-447F2D04F4D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A2CB8-C9CB-45E3-AC43-11AA7473C11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16113"/>
            <a:ext cx="7772400" cy="1462087"/>
          </a:xfrm>
        </p:spPr>
        <p:txBody>
          <a:bodyPr/>
          <a:lstStyle/>
          <a:p>
            <a:pPr algn="ctr"/>
            <a:r>
              <a:rPr lang="cs-CZ" sz="3600" b="1" dirty="0" smtClean="0"/>
              <a:t>Elektroskop</a:t>
            </a:r>
            <a:br>
              <a:rPr lang="cs-CZ" sz="3600" b="1" dirty="0" smtClean="0"/>
            </a:br>
            <a:r>
              <a:rPr lang="cs-CZ" sz="3600" b="1" dirty="0" smtClean="0"/>
              <a:t>Jednotka elektrického náboje</a:t>
            </a:r>
            <a:endParaRPr lang="cs-CZ" sz="3600" b="1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6308725"/>
            <a:ext cx="6400800" cy="696913"/>
          </a:xfrm>
        </p:spPr>
        <p:txBody>
          <a:bodyPr/>
          <a:lstStyle/>
          <a:p>
            <a:r>
              <a:rPr lang="cs-CZ" dirty="0"/>
              <a:t>                   </a:t>
            </a:r>
            <a:endParaRPr lang="cs-CZ" sz="2000" b="1" dirty="0"/>
          </a:p>
        </p:txBody>
      </p:sp>
      <p:sp>
        <p:nvSpPr>
          <p:cNvPr id="10" name="Obdélník 9"/>
          <p:cNvSpPr/>
          <p:nvPr/>
        </p:nvSpPr>
        <p:spPr>
          <a:xfrm>
            <a:off x="2928926" y="6143644"/>
            <a:ext cx="85725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Elipsa 11"/>
          <p:cNvSpPr/>
          <p:nvPr/>
        </p:nvSpPr>
        <p:spPr>
          <a:xfrm rot="15120053">
            <a:off x="7735809" y="3458327"/>
            <a:ext cx="1571636" cy="12511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050" name="Picture 2" descr="U:\My Pictures\Flatterblatt-Elektroskop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8926" y="4083916"/>
            <a:ext cx="3354826" cy="24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</a:t>
            </a:r>
            <a:r>
              <a:rPr lang="cs-CZ" sz="3200" dirty="0" err="1" smtClean="0"/>
              <a:t>zelektrování</a:t>
            </a:r>
            <a:r>
              <a:rPr lang="cs-CZ" sz="3200" dirty="0" smtClean="0"/>
              <a:t> záporné -  vysvětlení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683568" y="2551837"/>
            <a:ext cx="698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 smtClean="0">
                <a:solidFill>
                  <a:srgbClr val="0000FF"/>
                </a:solidFill>
              </a:rPr>
              <a:t>Přiblížíme-li k elektroskopu záporně nabitou tyč (plastovou), elektrony z celé kovové části „utečou“do dolní části elektroskopu a nahoře chybí. Dolní část elektroskopu tedy bude záporně nabitá a ručička se vychýlí (- - se odpuzuje). Po oddálení tyčky se vše vrací zpět. Elektrování bylo jen dočasné.</a:t>
            </a:r>
          </a:p>
          <a:p>
            <a:pPr algn="just"/>
            <a:endParaRPr lang="cs-CZ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 smtClean="0"/>
              <a:t>(zapiš do sešitu)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8955088" cy="4840287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elektrický náboj je fyzikální veličina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značíme ji Q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její jednotkou je 1 C (Coulomb)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elementární náboj – elektrický náboj jednoho protonu nebo elektronu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1 C = 6 000 </a:t>
            </a:r>
            <a:r>
              <a:rPr lang="cs-CZ" dirty="0" err="1" smtClean="0">
                <a:solidFill>
                  <a:srgbClr val="0000FF"/>
                </a:solidFill>
              </a:rPr>
              <a:t>000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err="1" smtClean="0">
                <a:solidFill>
                  <a:srgbClr val="0000FF"/>
                </a:solidFill>
              </a:rPr>
              <a:t>000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err="1" smtClean="0">
                <a:solidFill>
                  <a:srgbClr val="0000FF"/>
                </a:solidFill>
              </a:rPr>
              <a:t>000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err="1" smtClean="0">
                <a:solidFill>
                  <a:srgbClr val="0000FF"/>
                </a:solidFill>
              </a:rPr>
              <a:t>000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err="1" smtClean="0">
                <a:solidFill>
                  <a:srgbClr val="0000FF"/>
                </a:solidFill>
              </a:rPr>
              <a:t>000</a:t>
            </a:r>
            <a:r>
              <a:rPr lang="cs-CZ" dirty="0" smtClean="0">
                <a:solidFill>
                  <a:srgbClr val="0000FF"/>
                </a:solidFill>
              </a:rPr>
              <a:t> elektronů</a:t>
            </a:r>
            <a:endParaRPr lang="cs-CZ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Víme, že…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651647"/>
          </a:xfrm>
        </p:spPr>
        <p:txBody>
          <a:bodyPr/>
          <a:lstStyle/>
          <a:p>
            <a:r>
              <a:rPr lang="cs-CZ" sz="2800" b="1" dirty="0" smtClean="0"/>
              <a:t>při vzájemném tření se mohou tělesa vzájemně zelektrovat – elektricky nabít</a:t>
            </a:r>
          </a:p>
          <a:p>
            <a:r>
              <a:rPr lang="cs-CZ" sz="2800" b="1" dirty="0" smtClean="0"/>
              <a:t>zelektrované těleso má přebytek elektronů nebo protonů</a:t>
            </a:r>
            <a:endParaRPr lang="cs-CZ" sz="2800" b="1" i="1" dirty="0" smtClean="0"/>
          </a:p>
          <a:p>
            <a:r>
              <a:rPr lang="cs-CZ" sz="2800" b="1" dirty="0" smtClean="0"/>
              <a:t>zelektrováním vznikají kladné a záporné ionty</a:t>
            </a:r>
          </a:p>
          <a:p>
            <a:r>
              <a:rPr lang="cs-CZ" sz="2800" b="1" dirty="0" smtClean="0"/>
              <a:t>souhlasně nabitá tělesa se odpuzují, nesouhlasně nabitá přitahují</a:t>
            </a:r>
          </a:p>
          <a:p>
            <a:r>
              <a:rPr lang="cs-CZ" sz="2800" b="1" dirty="0" smtClean="0"/>
              <a:t>v kovech jsou </a:t>
            </a:r>
            <a:r>
              <a:rPr lang="cs-CZ" sz="2800" b="1" u="sng" dirty="0" smtClean="0"/>
              <a:t>volné elektrony</a:t>
            </a:r>
            <a:r>
              <a:rPr lang="cs-CZ" sz="2800" b="1" dirty="0" smtClean="0"/>
              <a:t>, které se neustále neuspořádaně pohybují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působení zelektrovaných těles</a:t>
            </a:r>
            <a:endParaRPr lang="cs-CZ" dirty="0"/>
          </a:p>
        </p:txBody>
      </p:sp>
      <p:pic>
        <p:nvPicPr>
          <p:cNvPr id="4" name="Picture 6" descr="elektrování těl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90" t="36427"/>
          <a:stretch>
            <a:fillRect/>
          </a:stretch>
        </p:blipFill>
        <p:spPr bwMode="auto">
          <a:xfrm>
            <a:off x="0" y="1844824"/>
            <a:ext cx="4427984" cy="5013176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" name="Picture 7" descr="elektrování těles 3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4499992" y="1844823"/>
            <a:ext cx="4644008" cy="501317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b="1" dirty="0" smtClean="0"/>
              <a:t>elektroskop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387511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58260"/>
            <a:ext cx="3127759" cy="470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0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 smtClean="0"/>
              <a:t>(zapiš do sešitu)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8955088" cy="4840287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Elektroskopem zjišťujeme, zda je těleso elektricky nabité či nikoli.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Některé elektroskopy měří i velikost elektrického náboje nebo druh elektrického náboje – kladný, záporný.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Existuje několik druhů elektroskopů, ale některé části musí mít stejné.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14313"/>
            <a:ext cx="8172400" cy="1462087"/>
          </a:xfrm>
        </p:spPr>
        <p:txBody>
          <a:bodyPr/>
          <a:lstStyle/>
          <a:p>
            <a:r>
              <a:rPr lang="cs-CZ" sz="2800" dirty="0" smtClean="0"/>
              <a:t>zakresli a popiš elektroskop</a:t>
            </a:r>
            <a:endParaRPr lang="cs-CZ" sz="2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36912"/>
            <a:ext cx="2771429" cy="278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ovací šipka 5"/>
          <p:cNvCxnSpPr/>
          <p:nvPr/>
        </p:nvCxnSpPr>
        <p:spPr>
          <a:xfrm flipH="1">
            <a:off x="2699792" y="2348880"/>
            <a:ext cx="20162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H="1">
            <a:off x="4139952" y="4653136"/>
            <a:ext cx="20162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H="1">
            <a:off x="3707904" y="2780928"/>
            <a:ext cx="20162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H="1">
            <a:off x="2555776" y="3717032"/>
            <a:ext cx="20162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H="1">
            <a:off x="3203848" y="3717032"/>
            <a:ext cx="396044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788024" y="20608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kovová tyčka s destičkou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724128" y="26369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plastová skříňka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499992" y="34290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pohyblivá ručička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092280" y="35010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stupnice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084168" y="44371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stojan</a:t>
            </a:r>
            <a:endParaRPr lang="cs-CZ" dirty="0"/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123728" y="2708920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zelektrování kladné</a:t>
            </a:r>
            <a:endParaRPr lang="cs-CZ" dirty="0"/>
          </a:p>
        </p:txBody>
      </p:sp>
      <p:sp>
        <p:nvSpPr>
          <p:cNvPr id="4" name="Mínus 3"/>
          <p:cNvSpPr/>
          <p:nvPr/>
        </p:nvSpPr>
        <p:spPr>
          <a:xfrm rot="19074108">
            <a:off x="2480628" y="2078161"/>
            <a:ext cx="3024336" cy="15841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339752" y="4221088"/>
            <a:ext cx="12241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2987824" y="4221088"/>
            <a:ext cx="0" cy="2304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2987824" y="5229200"/>
            <a:ext cx="936104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 rot="16200000">
            <a:off x="1804338" y="526055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+ + + + + 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 rot="2034700">
            <a:off x="3003627" y="543202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+ + + + + 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 rot="18991473">
            <a:off x="3218120" y="308631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+ + + + + + +  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 rot="19147670">
            <a:off x="2664392" y="248436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+ + + + + +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411760" y="38610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- - - - - -</a:t>
            </a:r>
            <a:endParaRPr lang="cs-CZ" dirty="0"/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4860032" y="2780928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H="1">
            <a:off x="4427984" y="5229200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6191672" y="234888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třením kladně nabitá tyčka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012160" y="479715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nabitý elektroskop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</a:t>
            </a:r>
            <a:r>
              <a:rPr lang="cs-CZ" sz="3200" dirty="0" err="1" smtClean="0"/>
              <a:t>zelektrování</a:t>
            </a:r>
            <a:r>
              <a:rPr lang="cs-CZ" sz="3200" dirty="0" smtClean="0"/>
              <a:t> kladné -  vysvětlení</a:t>
            </a:r>
            <a:endParaRPr lang="cs-CZ" sz="3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827584" y="2420888"/>
            <a:ext cx="7056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solidFill>
                  <a:srgbClr val="0000FF"/>
                </a:solidFill>
              </a:rPr>
              <a:t>Přiblížíme-li k elektroskopu kladně nabitou tyč (skleněnou), elektrony z celé kovové části se přesunou do horní části elektroskopu a dole </a:t>
            </a:r>
            <a:r>
              <a:rPr lang="cs-CZ" sz="2400" u="sng" dirty="0" smtClean="0">
                <a:solidFill>
                  <a:srgbClr val="0000FF"/>
                </a:solidFill>
              </a:rPr>
              <a:t>chybí</a:t>
            </a:r>
            <a:r>
              <a:rPr lang="cs-CZ" sz="2400" dirty="0" smtClean="0">
                <a:solidFill>
                  <a:srgbClr val="0000FF"/>
                </a:solidFill>
              </a:rPr>
              <a:t>. Dolní část elektroskopu tedy zůstane kladně nabitá a ručička se vychýlí (+ + se odpuzuje). Po oddálení tyčky se vše vrací zpět. Elektrování bylo jen dočasné.</a:t>
            </a:r>
            <a:endParaRPr lang="cs-CZ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</a:t>
            </a:r>
            <a:r>
              <a:rPr lang="cs-CZ" dirty="0" err="1" smtClean="0"/>
              <a:t>zelektrování</a:t>
            </a:r>
            <a:r>
              <a:rPr lang="cs-CZ" dirty="0" smtClean="0"/>
              <a:t> záporné</a:t>
            </a:r>
            <a:endParaRPr lang="cs-CZ" dirty="0"/>
          </a:p>
        </p:txBody>
      </p:sp>
      <p:sp>
        <p:nvSpPr>
          <p:cNvPr id="4" name="Mínus 3"/>
          <p:cNvSpPr/>
          <p:nvPr/>
        </p:nvSpPr>
        <p:spPr>
          <a:xfrm rot="19074108">
            <a:off x="2480628" y="2078161"/>
            <a:ext cx="3024336" cy="15841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339752" y="4221088"/>
            <a:ext cx="12241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2987824" y="4221088"/>
            <a:ext cx="0" cy="2304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2987824" y="5229200"/>
            <a:ext cx="936104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 rot="16200000">
            <a:off x="1804338" y="526055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- -  - - - - - - - 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 rot="2034700">
            <a:off x="3003627" y="543202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- -  - - - - - -  - 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 rot="18991473">
            <a:off x="3218120" y="308631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- - - - - - - - - -   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 rot="19147670">
            <a:off x="2664392" y="248436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- - - - - - - - - - 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411760" y="38610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+ + + + + </a:t>
            </a:r>
            <a:endParaRPr lang="cs-CZ" dirty="0"/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4860032" y="2780928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H="1">
            <a:off x="4427984" y="5229200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6084168" y="2348880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třením záporně nabitá tyčka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012160" y="479715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záporně nabitý elektroskop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1392</TotalTime>
  <Words>369</Words>
  <Application>Microsoft Office PowerPoint</Application>
  <PresentationFormat>Předvádění na obrazovce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Směsice</vt:lpstr>
      <vt:lpstr>Elektroskop Jednotka elektrického náboje</vt:lpstr>
      <vt:lpstr>Víme, že…</vt:lpstr>
      <vt:lpstr>působení zelektrovaných těles</vt:lpstr>
      <vt:lpstr>elektroskop</vt:lpstr>
      <vt:lpstr>(zapiš do sešitu)</vt:lpstr>
      <vt:lpstr>zakresli a popiš elektroskop</vt:lpstr>
      <vt:lpstr>a) zelektrování kladné</vt:lpstr>
      <vt:lpstr>a) zelektrování kladné -  vysvětlení</vt:lpstr>
      <vt:lpstr>b) zelektrování záporné</vt:lpstr>
      <vt:lpstr>b) zelektrování záporné -  vysvětlení</vt:lpstr>
      <vt:lpstr>(zapiš do sešitu)</vt:lpstr>
    </vt:vector>
  </TitlesOfParts>
  <Company>mrdka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látek</dc:title>
  <dc:creator>sekacos</dc:creator>
  <cp:lastModifiedBy>Doma</cp:lastModifiedBy>
  <cp:revision>137</cp:revision>
  <dcterms:created xsi:type="dcterms:W3CDTF">2006-09-10T17:24:55Z</dcterms:created>
  <dcterms:modified xsi:type="dcterms:W3CDTF">2020-04-02T08:31:41Z</dcterms:modified>
</cp:coreProperties>
</file>