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97" r:id="rId3"/>
    <p:sldId id="387" r:id="rId4"/>
    <p:sldId id="400" r:id="rId5"/>
    <p:sldId id="401" r:id="rId6"/>
    <p:sldId id="388" r:id="rId7"/>
    <p:sldId id="391" r:id="rId8"/>
    <p:sldId id="398" r:id="rId9"/>
    <p:sldId id="399" r:id="rId10"/>
    <p:sldId id="353" r:id="rId11"/>
    <p:sldId id="395" r:id="rId12"/>
    <p:sldId id="29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92321" autoAdjust="0"/>
  </p:normalViewPr>
  <p:slideViewPr>
    <p:cSldViewPr>
      <p:cViewPr varScale="1">
        <p:scale>
          <a:sx n="84" d="100"/>
          <a:sy n="84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C62C4-BCF8-45A9-851E-49BFA575F4FB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4CE00-4E87-4321-B298-C14E361C36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2988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9EDFC-93E9-4738-A6F3-3C3132E39E3C}" type="datetimeFigureOut">
              <a:rPr lang="cs-CZ" smtClean="0"/>
              <a:pPr/>
              <a:t>02.04.2020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1628800"/>
            <a:ext cx="7128792" cy="2088232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Účinky gravitační síly  na kapalinu</a:t>
            </a:r>
            <a:endParaRPr lang="cs-CZ" sz="5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419872" y="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ahoma" pitchFamily="34" charset="0"/>
                <a:cs typeface="Tahoma" pitchFamily="34" charset="0"/>
              </a:rPr>
              <a:t>7. ročník</a:t>
            </a:r>
            <a:endParaRPr lang="cs-CZ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Documents and Settings\skola\Dokumenty\Obrázky\800PX-~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933056"/>
            <a:ext cx="3774504" cy="1490929"/>
          </a:xfrm>
          <a:prstGeom prst="rect">
            <a:avLst/>
          </a:prstGeom>
          <a:noFill/>
        </p:spPr>
      </p:pic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8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(zapiš do sešitu)</a:t>
            </a:r>
            <a:endParaRPr lang="cs-CZ" sz="2800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Díky působení gravitační síly působí  kapalina v klidu v nádobě tlakovou silou kolmo na dno a stěny nádoby, rovněž na každou plochu ponořenou do kapaliny.</a:t>
            </a:r>
          </a:p>
          <a:p>
            <a:pPr>
              <a:buFont typeface="Wingdings" pitchFamily="2" charset="2"/>
              <a:buChar char="§"/>
            </a:pPr>
            <a:r>
              <a:rPr lang="cs-CZ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Velikost tlakové síly, kterou působí kapalina o hustotě </a:t>
            </a:r>
            <a:r>
              <a:rPr lang="el-GR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ρ</a:t>
            </a:r>
            <a:r>
              <a:rPr lang="cs-CZ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na plochu o obsahu S v hloubce h vypočítáme:</a:t>
            </a:r>
          </a:p>
          <a:p>
            <a:pPr lvl="6">
              <a:buFont typeface="Wingdings" pitchFamily="2" charset="2"/>
              <a:buChar char="§"/>
            </a:pPr>
            <a:endParaRPr lang="cs-CZ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6">
              <a:buNone/>
            </a:pPr>
            <a:r>
              <a:rPr lang="cs-CZ" sz="3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 = </a:t>
            </a:r>
            <a:r>
              <a:rPr lang="cs-CZ" sz="36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cs-CZ" sz="3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l-GR" sz="3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ρ</a:t>
            </a:r>
            <a:r>
              <a:rPr lang="cs-CZ" sz="3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.g.S</a:t>
            </a:r>
          </a:p>
        </p:txBody>
      </p:sp>
      <p:sp>
        <p:nvSpPr>
          <p:cNvPr id="4" name="Obdélník 3"/>
          <p:cNvSpPr/>
          <p:nvPr/>
        </p:nvSpPr>
        <p:spPr>
          <a:xfrm>
            <a:off x="2699792" y="5229200"/>
            <a:ext cx="2952328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2085" cy="1123362"/>
          </a:xfrm>
        </p:spPr>
        <p:txBody>
          <a:bodyPr>
            <a:noAutofit/>
          </a:bodyPr>
          <a:lstStyle/>
          <a:p>
            <a:pPr algn="l"/>
            <a:r>
              <a:rPr lang="cs-CZ" sz="28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Př.: Jak velkou tlakovou silou působí voda na dno nádoby o obsahu 60 cm</a:t>
            </a:r>
            <a:r>
              <a:rPr lang="cs-CZ" sz="2800" i="1" baseline="30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cs-CZ" sz="28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, je-li v nádobě 10 cm vody? (Hustota vody je 1000 kg/m</a:t>
            </a:r>
            <a:r>
              <a:rPr lang="cs-CZ" sz="2800" i="1" baseline="30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cs-CZ" sz="28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cs-CZ" sz="2800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55576" y="1988840"/>
            <a:ext cx="6696744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Zápis: 	S = 60 cm</a:t>
            </a:r>
            <a:r>
              <a:rPr lang="cs-CZ" sz="1600" i="1" baseline="30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cs-CZ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= 0,006 m</a:t>
            </a:r>
            <a:r>
              <a:rPr lang="cs-CZ" sz="1600" i="1" baseline="30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</a:t>
            </a:r>
          </a:p>
          <a:p>
            <a:pPr>
              <a:buNone/>
            </a:pPr>
            <a:r>
              <a:rPr lang="cs-CZ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	h = 10 cm = 0,1 m</a:t>
            </a:r>
          </a:p>
          <a:p>
            <a:pPr>
              <a:buNone/>
            </a:pPr>
            <a:r>
              <a:rPr lang="cs-CZ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el-GR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ρ</a:t>
            </a:r>
            <a:r>
              <a:rPr lang="cs-CZ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= 1000 kg/m</a:t>
            </a:r>
            <a:r>
              <a:rPr lang="cs-CZ" sz="1600" i="1" baseline="30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</a:t>
            </a:r>
          </a:p>
          <a:p>
            <a:pPr>
              <a:buNone/>
            </a:pPr>
            <a:r>
              <a:rPr lang="cs-CZ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cs-CZ" sz="1600" i="1" u="sng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 = ? N</a:t>
            </a:r>
          </a:p>
          <a:p>
            <a:pPr>
              <a:buNone/>
            </a:pPr>
            <a:endParaRPr lang="cs-CZ" sz="1600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Výpočet:	F = </a:t>
            </a:r>
            <a:r>
              <a:rPr lang="cs-CZ" sz="16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cs-CZ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l-GR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ρ</a:t>
            </a:r>
            <a:r>
              <a:rPr lang="cs-CZ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.g.S</a:t>
            </a:r>
          </a:p>
          <a:p>
            <a:pPr>
              <a:buNone/>
            </a:pPr>
            <a:r>
              <a:rPr lang="cs-CZ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	F = 0,1.1000.10.0,006</a:t>
            </a:r>
          </a:p>
          <a:p>
            <a:pPr>
              <a:buNone/>
            </a:pPr>
            <a:r>
              <a:rPr lang="cs-CZ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cs-CZ" sz="1600" i="1" u="dbl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 =</a:t>
            </a:r>
            <a:r>
              <a:rPr lang="cs-CZ" sz="1600" i="1" u="dbl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6 N</a:t>
            </a:r>
          </a:p>
          <a:p>
            <a:pPr>
              <a:buNone/>
            </a:pPr>
            <a:endParaRPr lang="cs-CZ" sz="1600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cs-CZ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Odpověď: Voda tlačí na dno silou 6 N.</a:t>
            </a:r>
            <a:endParaRPr lang="cs-CZ" sz="1600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Zdroje:</a:t>
            </a:r>
            <a:endParaRPr lang="cs-CZ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Fyzika pro 7. ročník základní školy, Kolářová R., Bohuněk J.,Prometheus Praha, 2004</a:t>
            </a:r>
          </a:p>
          <a:p>
            <a:r>
              <a:rPr lang="cs-CZ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Fyzika pro 7. ročník základní školy, Macháček, M., SPN 1994</a:t>
            </a:r>
          </a:p>
          <a:p>
            <a:r>
              <a:rPr lang="cs-CZ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kliparty Microsoft</a:t>
            </a:r>
          </a:p>
          <a:p>
            <a:r>
              <a:rPr lang="cs-CZ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commons</a:t>
            </a:r>
            <a:r>
              <a:rPr lang="cs-CZ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cs-CZ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wikimedia.org</a:t>
            </a:r>
            <a:endParaRPr lang="cs-CZ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cs-CZ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fotografie vlastní</a:t>
            </a:r>
          </a:p>
          <a:p>
            <a:r>
              <a:rPr lang="cs-CZ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obrázek vlastní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912768" cy="1143000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 už víme?</a:t>
            </a:r>
            <a:endParaRPr lang="cs-CZ" sz="5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136904" cy="4680520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None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Díky gravitační síle má kapalina v klidu vodorovnou hladinu.</a:t>
            </a:r>
          </a:p>
          <a:p>
            <a:pPr>
              <a:buClr>
                <a:schemeClr val="tx2">
                  <a:lumMod val="50000"/>
                </a:schemeClr>
              </a:buClr>
              <a:buNone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Jaké další </a:t>
            </a:r>
            <a:r>
              <a:rPr lang="cs-CZ" sz="36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účinky může </a:t>
            </a: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mít na kapalinu gravitační síla Země? 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2085" cy="1123362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Jak kapalina tlačí I.</a:t>
            </a:r>
            <a:endParaRPr lang="cs-CZ" sz="5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88024" y="2204864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Naplníme sáček vodou a špendlíkem propíchneme malý otvor. Sledujeme směr vytékající vody.</a:t>
            </a:r>
            <a:endParaRPr lang="cs-CZ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5404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2085" cy="1123362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Jak kapalina tlačí II.</a:t>
            </a:r>
            <a:endParaRPr lang="cs-CZ" sz="5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28184" y="1916832"/>
            <a:ext cx="25922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Do kádinky s vodou ponoříme dutý válec s kovovou destičkou. Destička neodpadne! </a:t>
            </a:r>
            <a:endParaRPr lang="cs-CZ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U:\Obrázky\P1040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5664628" cy="4248472"/>
          </a:xfrm>
          <a:prstGeom prst="rect">
            <a:avLst/>
          </a:prstGeom>
          <a:noFill/>
        </p:spPr>
      </p:pic>
      <p:sp>
        <p:nvSpPr>
          <p:cNvPr id="6" name="Šipka doprava 5"/>
          <p:cNvSpPr/>
          <p:nvPr/>
        </p:nvSpPr>
        <p:spPr>
          <a:xfrm>
            <a:off x="1691680" y="3789040"/>
            <a:ext cx="122413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2085" cy="1123362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Jak kapalina tlačí II.</a:t>
            </a:r>
            <a:endParaRPr lang="cs-CZ" sz="5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U:\Obrázky\P1040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960440" cy="3745199"/>
          </a:xfrm>
          <a:prstGeom prst="rect">
            <a:avLst/>
          </a:prstGeom>
          <a:noFill/>
        </p:spPr>
      </p:pic>
      <p:pic>
        <p:nvPicPr>
          <p:cNvPr id="2053" name="Picture 5" descr="U:\Obrázky\P1040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456" y="2060848"/>
            <a:ext cx="4896544" cy="3672408"/>
          </a:xfrm>
          <a:prstGeom prst="rect">
            <a:avLst/>
          </a:prstGeom>
          <a:noFill/>
        </p:spPr>
      </p:pic>
      <p:sp>
        <p:nvSpPr>
          <p:cNvPr id="6" name="Šipka doprava 5"/>
          <p:cNvSpPr/>
          <p:nvPr/>
        </p:nvSpPr>
        <p:spPr>
          <a:xfrm rot="10800000">
            <a:off x="7668344" y="4509120"/>
            <a:ext cx="122413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23362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závěr</a:t>
            </a:r>
            <a:endParaRPr lang="cs-CZ" sz="5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1755973"/>
            <a:ext cx="8208912" cy="510202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Voda ze sáčku vytékala </a:t>
            </a:r>
            <a:r>
              <a:rPr lang="cs-CZ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kolmo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na stěnu nádoby.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Kovová destička, která na vzduchu odpadne, ve vodě zůstala přitisknutá na dutém válci.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 důsledku působení gravitační síly Země působí kapalina tlakovou silou kolmo na dno a stěny nádoby a také na všechny ostatní plochy v kapalině.</a:t>
            </a:r>
            <a:endParaRPr lang="cs-CZ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23362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Na čem tlaková síla závisí?</a:t>
            </a:r>
            <a:endParaRPr lang="cs-CZ" sz="4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Zástupný symbol pro obsah 14"/>
          <p:cNvSpPr>
            <a:spLocks noGrp="1"/>
          </p:cNvSpPr>
          <p:nvPr>
            <p:ph idx="1"/>
          </p:nvPr>
        </p:nvSpPr>
        <p:spPr>
          <a:xfrm>
            <a:off x="251520" y="1601416"/>
            <a:ext cx="8892480" cy="44918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Plastovou láhev s otvory zcela naplníme vodou.</a:t>
            </a:r>
          </a:p>
          <a:p>
            <a:pPr>
              <a:buFont typeface="Wingdings" pitchFamily="2" charset="2"/>
              <a:buChar char="§"/>
            </a:pP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Po uvolnění otvorů sledujeme sílu vytékající vody?</a:t>
            </a:r>
          </a:p>
          <a:p>
            <a:pPr>
              <a:buNone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cs-CZ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 pozorujeme?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2085" cy="1123362"/>
          </a:xfrm>
        </p:spPr>
        <p:txBody>
          <a:bodyPr>
            <a:noAutofit/>
          </a:bodyPr>
          <a:lstStyle/>
          <a:p>
            <a:endParaRPr lang="cs-CZ" sz="5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U:\Obrázky\P1040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944883" cy="5958662"/>
          </a:xfrm>
          <a:prstGeom prst="rect">
            <a:avLst/>
          </a:prstGeom>
          <a:noFill/>
        </p:spPr>
      </p:pic>
      <p:sp>
        <p:nvSpPr>
          <p:cNvPr id="6" name="Šipka doprava 5"/>
          <p:cNvSpPr/>
          <p:nvPr/>
        </p:nvSpPr>
        <p:spPr>
          <a:xfrm rot="10800000">
            <a:off x="5724128" y="3573016"/>
            <a:ext cx="864096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0800000">
            <a:off x="6516216" y="4797152"/>
            <a:ext cx="864096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23362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Závěr </a:t>
            </a:r>
            <a:endParaRPr lang="cs-CZ" sz="5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Voda z nejnižšího otvoru vytéká nejsilněji, voda z otvoru nejvýše vytéká nejslaběji.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Ve větší hloubce voda působí tlakovou silou více.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Tlaková síla bude rovněž záviset na hustotě kapaliny a na ploše, na niž tlačí.</a:t>
            </a:r>
          </a:p>
          <a:p>
            <a:pPr>
              <a:buFont typeface="Wingdings" pitchFamily="2" charset="2"/>
              <a:buChar char="§"/>
            </a:pPr>
            <a:endParaRPr lang="cs-CZ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Tedy 		F =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l-GR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ρ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.g.S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</TotalTime>
  <Words>323</Words>
  <Application>Microsoft Office PowerPoint</Application>
  <PresentationFormat>Předvádění na obrazovce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Účinky gravitační síly  na kapalinu</vt:lpstr>
      <vt:lpstr>Co už víme?</vt:lpstr>
      <vt:lpstr>Jak kapalina tlačí I.</vt:lpstr>
      <vt:lpstr>Jak kapalina tlačí II.</vt:lpstr>
      <vt:lpstr>Jak kapalina tlačí II.</vt:lpstr>
      <vt:lpstr>závěr</vt:lpstr>
      <vt:lpstr>Na čem tlaková síla závisí?</vt:lpstr>
      <vt:lpstr>Snímek 8</vt:lpstr>
      <vt:lpstr>Závěr </vt:lpstr>
      <vt:lpstr>(zapiš do sešitu)</vt:lpstr>
      <vt:lpstr>Př.: Jak velkou tlakovou silou působí voda na dno nádoby o obsahu 60 cm2 , je-li v nádobě 10 cm vody? (Hustota vody je 1000 kg/m3)</vt:lpstr>
      <vt:lpstr>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Laboratorní měření  hmotnost těles</dc:title>
  <dc:creator>skola</dc:creator>
  <cp:lastModifiedBy>Doma</cp:lastModifiedBy>
  <cp:revision>300</cp:revision>
  <dcterms:created xsi:type="dcterms:W3CDTF">2011-02-08T17:04:49Z</dcterms:created>
  <dcterms:modified xsi:type="dcterms:W3CDTF">2020-04-02T12:03:27Z</dcterms:modified>
</cp:coreProperties>
</file>