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397" r:id="rId3"/>
    <p:sldId id="400" r:id="rId4"/>
    <p:sldId id="401" r:id="rId5"/>
    <p:sldId id="402" r:id="rId6"/>
    <p:sldId id="353" r:id="rId7"/>
    <p:sldId id="387" r:id="rId8"/>
    <p:sldId id="403" r:id="rId9"/>
    <p:sldId id="404" r:id="rId10"/>
    <p:sldId id="405" r:id="rId11"/>
    <p:sldId id="395" r:id="rId12"/>
    <p:sldId id="294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5" autoAdjust="0"/>
    <p:restoredTop sz="92321" autoAdjust="0"/>
  </p:normalViewPr>
  <p:slideViewPr>
    <p:cSldViewPr>
      <p:cViewPr varScale="1">
        <p:scale>
          <a:sx n="84" d="100"/>
          <a:sy n="84" d="100"/>
        </p:scale>
        <p:origin x="-15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C62C4-BCF8-45A9-851E-49BFA575F4FB}" type="datetimeFigureOut">
              <a:rPr lang="cs-CZ" smtClean="0"/>
              <a:pPr/>
              <a:t>08.04.2020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4CE00-4E87-4321-B298-C14E361C364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70598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08.04.2020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08.04.2020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08.04.2020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08.04.2020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08.04.2020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08.04.2020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08.04.2020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08.04.2020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08.04.2020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08.04.2020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08.04.2020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9EDFC-93E9-4738-A6F3-3C3132E39E3C}" type="datetimeFigureOut">
              <a:rPr lang="cs-CZ" smtClean="0"/>
              <a:pPr/>
              <a:t>08.04.2020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87624" y="1772816"/>
            <a:ext cx="7128792" cy="2088232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Hydrostatický tlak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419872" y="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Tahoma" pitchFamily="34" charset="0"/>
                <a:cs typeface="Tahoma" pitchFamily="34" charset="0"/>
              </a:rPr>
              <a:t>7. ročník</a:t>
            </a:r>
            <a:endParaRPr lang="cs-CZ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9" name="Picture 2" descr="C:\Documents and Settings\gargasovae\Local Settings\Temporary Internet Files\Content.IE5\Z6RCHUA3\MC90032096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645024"/>
            <a:ext cx="2232248" cy="1610935"/>
          </a:xfrm>
          <a:prstGeom prst="rect">
            <a:avLst/>
          </a:prstGeom>
          <a:noFill/>
        </p:spPr>
      </p:pic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23362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UPOZORNĚNÍ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39552" y="2060848"/>
            <a:ext cx="8291264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 chemii poznáte také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pH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 </a:t>
            </a:r>
          </a:p>
          <a:p>
            <a:pPr>
              <a:buNone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Je to něco úplně jiného!</a:t>
            </a:r>
          </a:p>
          <a:p>
            <a:pPr>
              <a:buNone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b="1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</a:t>
            </a:r>
            <a:r>
              <a:rPr lang="cs-CZ" b="1" baseline="-25000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h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ve fyzice není pH v chemii</a:t>
            </a:r>
            <a:endParaRPr lang="cs-CZ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047725" cy="1123362"/>
          </a:xfrm>
        </p:spPr>
        <p:txBody>
          <a:bodyPr>
            <a:noAutofit/>
          </a:bodyPr>
          <a:lstStyle/>
          <a:p>
            <a:pPr algn="l"/>
            <a:r>
              <a:rPr lang="cs-CZ" sz="28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Př.: Vypočítej, jakým tlakům je vystaven potápěč v hloubce 15 m, 25 m a 70 m ve vodě.</a:t>
            </a:r>
            <a:endParaRPr lang="cs-CZ" sz="2800" i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67544" y="1556792"/>
            <a:ext cx="8676456" cy="4752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h = 15 m</a:t>
            </a:r>
          </a:p>
          <a:p>
            <a:pPr>
              <a:buNone/>
            </a:pP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Ρ</a:t>
            </a:r>
            <a:r>
              <a:rPr lang="cs-CZ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= 1000 kg/m</a:t>
            </a:r>
            <a:r>
              <a:rPr lang="cs-CZ" sz="2400" baseline="30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3</a:t>
            </a:r>
          </a:p>
          <a:p>
            <a:pPr>
              <a:buNone/>
            </a:pPr>
            <a:r>
              <a:rPr lang="cs-CZ" sz="2400" u="sng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</a:t>
            </a:r>
            <a:r>
              <a:rPr lang="cs-CZ" sz="2400" u="sng" baseline="-250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h</a:t>
            </a:r>
            <a:r>
              <a:rPr lang="cs-CZ" sz="2400" u="sng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= ? </a:t>
            </a:r>
            <a:r>
              <a:rPr lang="cs-CZ" sz="2400" u="sng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Pa</a:t>
            </a:r>
            <a:endParaRPr lang="cs-CZ" sz="2400" u="sng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</a:t>
            </a:r>
            <a:r>
              <a:rPr lang="cs-CZ" sz="2400" baseline="-250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h</a:t>
            </a:r>
            <a:r>
              <a:rPr lang="cs-CZ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= </a:t>
            </a:r>
            <a:r>
              <a:rPr lang="cs-CZ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h</a:t>
            </a:r>
            <a:r>
              <a:rPr lang="cs-CZ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ρ</a:t>
            </a:r>
            <a:r>
              <a:rPr lang="cs-CZ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g</a:t>
            </a:r>
          </a:p>
          <a:p>
            <a:pPr>
              <a:buNone/>
            </a:pPr>
            <a:r>
              <a:rPr lang="cs-CZ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</a:t>
            </a:r>
            <a:r>
              <a:rPr lang="cs-CZ" sz="2400" baseline="-250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h</a:t>
            </a:r>
            <a:r>
              <a:rPr lang="cs-CZ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= 15.1000.10</a:t>
            </a:r>
          </a:p>
          <a:p>
            <a:pPr>
              <a:buNone/>
            </a:pPr>
            <a:r>
              <a:rPr lang="cs-CZ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</a:t>
            </a:r>
            <a:r>
              <a:rPr lang="cs-CZ" sz="2400" baseline="-250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h</a:t>
            </a:r>
            <a:r>
              <a:rPr lang="cs-CZ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= 150 000 </a:t>
            </a:r>
            <a:r>
              <a:rPr lang="cs-CZ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Pa</a:t>
            </a:r>
            <a:r>
              <a:rPr lang="cs-CZ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= 150 </a:t>
            </a:r>
            <a:r>
              <a:rPr lang="cs-CZ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kPa</a:t>
            </a:r>
            <a:endParaRPr lang="cs-CZ" sz="24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 hloubce 15 m je tlak 150 </a:t>
            </a:r>
            <a:r>
              <a:rPr lang="cs-CZ" sz="24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kPa</a:t>
            </a:r>
            <a:r>
              <a:rPr lang="cs-CZ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None/>
            </a:pPr>
            <a:endParaRPr lang="cs-CZ" sz="24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400" i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Dopočítej si tlak v hloubce 25 m a 70 m.</a:t>
            </a:r>
            <a:endParaRPr lang="cs-CZ" sz="2400" i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Zdroje:</a:t>
            </a:r>
            <a:endParaRPr lang="cs-CZ" i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Fyzika pro 7. ročník základní školy, Kolářová R., Bohuněk J.,Prometheus Praha, 2004</a:t>
            </a:r>
          </a:p>
          <a:p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Fyzika pro 7. ročník základní školy, Macháček, M., SPN 1994</a:t>
            </a:r>
          </a:p>
          <a:p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kliparty Microsoft</a:t>
            </a:r>
          </a:p>
          <a:p>
            <a:r>
              <a:rPr lang="cs-CZ" i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commons</a:t>
            </a:r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-</a:t>
            </a:r>
            <a:r>
              <a:rPr lang="cs-CZ" i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wikimedia.org</a:t>
            </a:r>
            <a:endParaRPr lang="cs-CZ" i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fotografie vlastní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02085" cy="1123362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hydrostatický tlak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92514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Už víme, že kapalina v nádobě tlačí silou na stěny a na každou plochu pod hladinou.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Tlak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(účinek tlakové síly) závisí na této síle a na ploše, na kterou síla tlačí.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Také tlak vody v klidu (nazýváme jej hydrostatický) se dá vypočítat pomocí síly a plochy.</a:t>
            </a:r>
          </a:p>
          <a:p>
            <a:endParaRPr lang="cs-CZ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02085" cy="1123362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hydrostatický tlak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925143"/>
          </a:xfrm>
        </p:spPr>
        <p:txBody>
          <a:bodyPr/>
          <a:lstStyle/>
          <a:p>
            <a:pPr lvl="3">
              <a:buNone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  	</a:t>
            </a:r>
            <a:r>
              <a:rPr lang="cs-CZ" sz="3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tlaková síla		F	    h</a:t>
            </a:r>
            <a:r>
              <a:rPr lang="el-GR" sz="3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ρ</a:t>
            </a:r>
            <a:r>
              <a:rPr lang="cs-CZ" sz="3200" b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gS</a:t>
            </a:r>
            <a:endParaRPr lang="cs-CZ" sz="32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lvl="3">
              <a:buNone/>
            </a:pPr>
            <a:r>
              <a:rPr lang="cs-CZ" sz="2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		</a:t>
            </a:r>
            <a:r>
              <a:rPr lang="cs-CZ" sz="3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obsah plochy		S	       </a:t>
            </a:r>
            <a:r>
              <a:rPr lang="cs-CZ" sz="3200" b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</a:t>
            </a:r>
            <a:endParaRPr lang="cs-CZ" sz="32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lvl="3">
              <a:buNone/>
            </a:pPr>
            <a:endParaRPr lang="cs-CZ" sz="32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lvl="3">
              <a:buNone/>
            </a:pPr>
            <a:r>
              <a:rPr lang="cs-CZ" sz="3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Po zkrácení S dostaneme vztah:</a:t>
            </a:r>
          </a:p>
          <a:p>
            <a:pPr lvl="3">
              <a:buNone/>
            </a:pPr>
            <a:endParaRPr lang="cs-CZ" sz="32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lvl="3" algn="ctr">
              <a:buNone/>
            </a:pPr>
            <a:r>
              <a:rPr lang="cs-CZ" sz="4400" b="1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</a:t>
            </a:r>
            <a:r>
              <a:rPr lang="cs-CZ" sz="4400" b="1" baseline="-25000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h</a:t>
            </a:r>
            <a:r>
              <a:rPr lang="cs-CZ" sz="4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= </a:t>
            </a:r>
            <a:r>
              <a:rPr lang="cs-CZ" sz="4400" b="1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h</a:t>
            </a:r>
            <a:r>
              <a:rPr lang="cs-CZ" sz="4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el-GR" sz="4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ρ</a:t>
            </a:r>
            <a:r>
              <a:rPr lang="cs-CZ" sz="4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.g</a:t>
            </a:r>
          </a:p>
          <a:p>
            <a:pPr lvl="3">
              <a:buNone/>
            </a:pPr>
            <a:endParaRPr lang="cs-CZ" sz="32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lvl="3">
              <a:buNone/>
            </a:pPr>
            <a:r>
              <a:rPr lang="cs-CZ" sz="3200" b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</a:t>
            </a:r>
            <a:r>
              <a:rPr lang="cs-CZ" sz="3200" b="1" baseline="-250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h</a:t>
            </a:r>
            <a:r>
              <a:rPr lang="cs-CZ" sz="3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…hydrostatický tlak </a:t>
            </a:r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1979712" y="2204864"/>
            <a:ext cx="2808312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971600" y="1916832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</a:t>
            </a:r>
            <a:r>
              <a:rPr lang="cs-CZ" sz="3200" b="1" baseline="-250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h</a:t>
            </a:r>
            <a:r>
              <a:rPr lang="cs-CZ" sz="3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=</a:t>
            </a:r>
            <a:r>
              <a:rPr lang="cs-CZ" dirty="0" smtClean="0"/>
              <a:t> </a:t>
            </a:r>
            <a:endParaRPr lang="cs-CZ" dirty="0"/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52120" y="2204864"/>
            <a:ext cx="648072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516216" y="1916832"/>
            <a:ext cx="5212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=</a:t>
            </a:r>
            <a:endParaRPr lang="cs-CZ" sz="32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148064" y="1916832"/>
            <a:ext cx="5212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=</a:t>
            </a:r>
            <a:endParaRPr lang="cs-CZ" sz="32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4" name="Přímá spojovací čára 13"/>
          <p:cNvCxnSpPr/>
          <p:nvPr/>
        </p:nvCxnSpPr>
        <p:spPr>
          <a:xfrm>
            <a:off x="7020272" y="2204864"/>
            <a:ext cx="1368152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02085" cy="1123362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hydrostatický tlak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0" y="1529408"/>
            <a:ext cx="8964488" cy="532859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Ze vzorce vidíme, že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tlak roste s hloubkou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Závisí také na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hustotě kapaliny 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– ve stejné hloubce je v kapalině s větší hustotou větší tlak.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Nejvíce to asi pociťují potápěči, do větších hloubek se potápějí podle určitých pravidel, aby neohrozili své zdraví.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Také ponorky se konstruují do určitých hloubek.</a:t>
            </a:r>
          </a:p>
          <a:p>
            <a:pPr>
              <a:buFont typeface="Wingdings" pitchFamily="2" charset="2"/>
              <a:buChar char="§"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endParaRPr lang="cs-CZ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02085" cy="1123362"/>
          </a:xfrm>
        </p:spPr>
        <p:txBody>
          <a:bodyPr>
            <a:noAutofit/>
          </a:bodyPr>
          <a:lstStyle/>
          <a:p>
            <a:r>
              <a:rPr lang="cs-CZ" sz="4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větší hloubka – větší tlak</a:t>
            </a:r>
            <a:endParaRPr lang="cs-CZ" sz="48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U:\Obrázky\195px-TorricelliLaw_svgOK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110285"/>
            <a:ext cx="3960440" cy="57477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28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(zapiš do sešitu)</a:t>
            </a:r>
            <a:endParaRPr lang="cs-CZ" sz="2800" i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Tlaková síla v kapalině vyvolá hydrostatický tlak </a:t>
            </a:r>
            <a:r>
              <a:rPr lang="cs-CZ" i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</a:t>
            </a:r>
            <a:r>
              <a:rPr lang="cs-CZ" i="1" baseline="-250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h</a:t>
            </a:r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Se zvětšující se hloubkou roste i </a:t>
            </a:r>
            <a:r>
              <a:rPr lang="cs-CZ" i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</a:t>
            </a:r>
            <a:r>
              <a:rPr lang="cs-CZ" i="1" baseline="-250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h</a:t>
            </a:r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Ve stejné hloubce má větší hydrostatický tlak kapalina s větší hustotou.</a:t>
            </a:r>
          </a:p>
          <a:p>
            <a:pPr>
              <a:buFont typeface="Wingdings" pitchFamily="2" charset="2"/>
              <a:buChar char="§"/>
            </a:pPr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Hydrostatický tlak vypočítáme:</a:t>
            </a:r>
          </a:p>
          <a:p>
            <a:pPr>
              <a:buNone/>
            </a:pPr>
            <a:endParaRPr lang="cs-CZ" i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                </a:t>
            </a:r>
            <a:r>
              <a:rPr lang="cs-CZ" i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</a:t>
            </a:r>
            <a:r>
              <a:rPr lang="cs-CZ" i="1" baseline="-250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h</a:t>
            </a:r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= </a:t>
            </a:r>
            <a:r>
              <a:rPr lang="cs-CZ" i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h</a:t>
            </a:r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el-GR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ρ</a:t>
            </a:r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.g         (v </a:t>
            </a:r>
            <a:r>
              <a:rPr lang="cs-CZ" i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Pa</a:t>
            </a:r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)</a:t>
            </a:r>
          </a:p>
          <a:p>
            <a:pPr>
              <a:buFont typeface="Wingdings" pitchFamily="2" charset="2"/>
              <a:buChar char="§"/>
            </a:pPr>
            <a:endParaRPr lang="cs-CZ" i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>
              <a:buNone/>
            </a:pPr>
            <a:endParaRPr lang="cs-CZ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419872" y="5517232"/>
            <a:ext cx="2448272" cy="9361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02085" cy="1123362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2 x tlak v kapalině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Učili jsme se, že vnější tlaková síla působící na povrch kapaliny vyvolá v kapalině tlak, který se do všech míst přenese stejně (Pascalův zákon).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Zároveň má kapalina v klidu v různé hloubce různý hydrostatický tlak.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Znamená to, že v kapalině mohou být  dva tlaky, vyvolané různými silami!!</a:t>
            </a:r>
          </a:p>
          <a:p>
            <a:pPr>
              <a:buFont typeface="Wingdings" pitchFamily="2" charset="2"/>
              <a:buChar char="§"/>
            </a:pPr>
            <a:endParaRPr lang="cs-CZ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02085" cy="1123362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spojené nádoby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074" name="Picture 2" descr="U:\Obrázky\P10408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348880"/>
            <a:ext cx="4680520" cy="3510390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5436096" y="2852936"/>
            <a:ext cx="31683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Také spojené nádoby mají souvislost </a:t>
            </a:r>
          </a:p>
          <a:p>
            <a:r>
              <a:rPr lang="cs-CZ" sz="3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 tlakem </a:t>
            </a:r>
            <a:r>
              <a:rPr lang="cs-CZ" sz="3200" b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</a:t>
            </a:r>
            <a:r>
              <a:rPr lang="cs-CZ" sz="3200" b="1" baseline="-250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h</a:t>
            </a:r>
            <a:r>
              <a:rPr lang="cs-CZ" sz="3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  <a:endParaRPr lang="cs-CZ" sz="32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23362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hydrostatický paradox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292080" y="1556792"/>
            <a:ext cx="33843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U dna obou nádob je stejný </a:t>
            </a:r>
            <a:r>
              <a:rPr lang="cs-CZ" sz="3200" b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</a:t>
            </a:r>
            <a:r>
              <a:rPr lang="cs-CZ" sz="3200" b="1" baseline="-250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h</a:t>
            </a:r>
            <a:r>
              <a:rPr lang="cs-CZ" sz="3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a na dna tlačí stejná tlaková síla, i když je v nádobách různé množství vody.</a:t>
            </a:r>
            <a:endParaRPr lang="cs-CZ" sz="32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098" name="Picture 2" descr="U:\Obrázky\635px-Hydrostatic_paradox_svg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4703216" cy="3629253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395536" y="5288340"/>
            <a:ext cx="4176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(stejná hloubka h, stejná plocha dna S)</a:t>
            </a:r>
            <a:endParaRPr lang="cs-CZ" sz="2800" b="1" i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2125</TotalTime>
  <Words>420</Words>
  <Application>Microsoft Office PowerPoint</Application>
  <PresentationFormat>Předvádění na obrazovce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Hydrostatický tlak</vt:lpstr>
      <vt:lpstr>hydrostatický tlak</vt:lpstr>
      <vt:lpstr>hydrostatický tlak</vt:lpstr>
      <vt:lpstr>hydrostatický tlak</vt:lpstr>
      <vt:lpstr>větší hloubka – větší tlak</vt:lpstr>
      <vt:lpstr>(zapiš do sešitu)</vt:lpstr>
      <vt:lpstr> 2 x tlak v kapalině</vt:lpstr>
      <vt:lpstr> spojené nádoby</vt:lpstr>
      <vt:lpstr> hydrostatický paradox</vt:lpstr>
      <vt:lpstr> UPOZORNĚNÍ</vt:lpstr>
      <vt:lpstr>Př.: Vypočítej, jakým tlakům je vystaven potápěč v hloubce 15 m, 25 m a 70 m ve vodě.</vt:lpstr>
      <vt:lpstr>Zdroje: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Laboratorní měření  hmotnost těles</dc:title>
  <dc:creator>skola</dc:creator>
  <cp:lastModifiedBy>Doma</cp:lastModifiedBy>
  <cp:revision>296</cp:revision>
  <dcterms:created xsi:type="dcterms:W3CDTF">2011-02-08T17:04:49Z</dcterms:created>
  <dcterms:modified xsi:type="dcterms:W3CDTF">2020-04-08T08:06:36Z</dcterms:modified>
</cp:coreProperties>
</file>