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97" r:id="rId3"/>
    <p:sldId id="397" r:id="rId4"/>
    <p:sldId id="401" r:id="rId5"/>
    <p:sldId id="402" r:id="rId6"/>
    <p:sldId id="406" r:id="rId7"/>
    <p:sldId id="353" r:id="rId8"/>
    <p:sldId id="387" r:id="rId9"/>
    <p:sldId id="403" r:id="rId10"/>
    <p:sldId id="404" r:id="rId11"/>
    <p:sldId id="408" r:id="rId12"/>
    <p:sldId id="407" r:id="rId13"/>
    <p:sldId id="395" r:id="rId14"/>
    <p:sldId id="294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5" autoAdjust="0"/>
    <p:restoredTop sz="92321" autoAdjust="0"/>
  </p:normalViewPr>
  <p:slideViewPr>
    <p:cSldViewPr>
      <p:cViewPr varScale="1">
        <p:scale>
          <a:sx n="84" d="100"/>
          <a:sy n="84" d="100"/>
        </p:scale>
        <p:origin x="-15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C62C4-BCF8-45A9-851E-49BFA575F4FB}" type="datetimeFigureOut">
              <a:rPr lang="cs-CZ" smtClean="0"/>
              <a:pPr/>
              <a:t>08.04.2020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4CE00-4E87-4321-B298-C14E361C364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87335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08.04.2020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08.04.2020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08.04.2020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08.04.2020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08.04.2020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08.04.2020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08.04.2020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08.04.2020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08.04.2020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08.04.2020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08.04.2020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9EDFC-93E9-4738-A6F3-3C3132E39E3C}" type="datetimeFigureOut">
              <a:rPr lang="cs-CZ" smtClean="0"/>
              <a:pPr/>
              <a:t>08.04.2020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Mrtv%C3%A9_mo%C5%99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8136904" cy="2088232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Vztlaková síla působící na těleso v kapalině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419872" y="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Tahoma" pitchFamily="34" charset="0"/>
                <a:cs typeface="Tahoma" pitchFamily="34" charset="0"/>
              </a:rPr>
              <a:t>7. ročník</a:t>
            </a:r>
            <a:endParaRPr lang="cs-CZ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027" name="Picture 3" descr="C:\Documents and Settings\gargasovae\Local Settings\Temporary Internet Files\Content.IE5\O5XNLM6Z\MC90041186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3717032"/>
            <a:ext cx="2160240" cy="2118570"/>
          </a:xfrm>
          <a:prstGeom prst="rect">
            <a:avLst/>
          </a:prstGeom>
          <a:noFill/>
        </p:spPr>
      </p:pic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23362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různá hustota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292080" y="2060848"/>
            <a:ext cx="38519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Někteří z vlastní  zkušenosti ví, že v moři se  plave lépe. Slaná voda více nadnáší. Má větší hustotu.</a:t>
            </a:r>
          </a:p>
          <a:p>
            <a:endParaRPr lang="cs-CZ" sz="32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51520" y="5805264"/>
            <a:ext cx="8676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Vztlaková síla závisí na hustotě kapaliny.</a:t>
            </a:r>
            <a:endParaRPr lang="cs-CZ" sz="32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3074" name="Picture 2" descr="U:\Obrázky\741px-Wiki_2docsach_lisbon2010ssOK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19" y="1700808"/>
            <a:ext cx="4810231" cy="3888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ahoma" panose="020B0604030504040204" pitchFamily="34" charset="0"/>
                <a:cs typeface="Tahoma" panose="020B0604030504040204" pitchFamily="34" charset="0"/>
                <a:hlinkClick r:id="rId2"/>
              </a:rPr>
              <a:t>Mrtvé  moře</a:t>
            </a:r>
            <a:endParaRPr lang="cs-CZ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8364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2800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(zapiš do sešitu)</a:t>
            </a:r>
            <a:endParaRPr lang="cs-CZ" sz="2800" i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15719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cs-CZ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SzPct val="80000"/>
              <a:buFont typeface="Wingdings" pitchFamily="2" charset="2"/>
              <a:buChar char="§"/>
            </a:pP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Vztlaková síla působící na těleso ponořené do kapaliny závisí </a:t>
            </a:r>
            <a:r>
              <a:rPr lang="cs-CZ" u="sng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na objemu </a:t>
            </a: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ponořené části tělesa a </a:t>
            </a:r>
            <a:r>
              <a:rPr lang="cs-CZ" u="sng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na hustotě kapaliny</a:t>
            </a: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endParaRPr lang="cs-CZ" i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>
              <a:buNone/>
            </a:pPr>
            <a:endParaRPr lang="cs-CZ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047725" cy="1123362"/>
          </a:xfrm>
        </p:spPr>
        <p:txBody>
          <a:bodyPr>
            <a:noAutofit/>
          </a:bodyPr>
          <a:lstStyle/>
          <a:p>
            <a:r>
              <a:rPr lang="cs-CZ" sz="4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ODPOVĚZTE</a:t>
            </a:r>
            <a:endParaRPr lang="cs-CZ" sz="48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0" y="1556792"/>
            <a:ext cx="4283968" cy="475252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Poruší se rovnováha, když zavěšená tělesa ponoříme do kapaliny? Jak? Proč?</a:t>
            </a:r>
          </a:p>
        </p:txBody>
      </p:sp>
      <p:pic>
        <p:nvPicPr>
          <p:cNvPr id="4098" name="Picture 2" descr="U:\Obrázky\Archimedes_water_balanc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340768"/>
            <a:ext cx="3618402" cy="4824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Zdroje:</a:t>
            </a:r>
            <a:endParaRPr lang="cs-CZ" i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cs-CZ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Fyzika pro 7. ročník základní školy, Kolářová R., Bohuněk J.,Prometheus Praha, 2004</a:t>
            </a:r>
          </a:p>
          <a:p>
            <a:r>
              <a:rPr lang="cs-CZ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Fyzika pro 7. ročník základní školy, Macháček, M., SPN 1994</a:t>
            </a:r>
          </a:p>
          <a:p>
            <a:r>
              <a:rPr lang="cs-CZ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kliparty Microsoft</a:t>
            </a:r>
          </a:p>
          <a:p>
            <a:r>
              <a:rPr lang="cs-CZ" i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commons</a:t>
            </a:r>
            <a:r>
              <a:rPr lang="cs-CZ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-</a:t>
            </a:r>
            <a:r>
              <a:rPr lang="cs-CZ" i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wikimedia.org</a:t>
            </a:r>
            <a:endParaRPr lang="cs-CZ" i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cs-CZ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fotografie vlastní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6912768" cy="1143000"/>
          </a:xfrm>
        </p:spPr>
        <p:txBody>
          <a:bodyPr>
            <a:noAutofit/>
          </a:bodyPr>
          <a:lstStyle/>
          <a:p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064896" cy="4248472"/>
          </a:xfrm>
        </p:spPr>
        <p:txBody>
          <a:bodyPr>
            <a:normAutofit/>
          </a:bodyPr>
          <a:lstStyle/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Říká se, že voda nadnáší.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Proč?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Co to znamená?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02085" cy="1123362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úkol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92514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Na siloměr zavěsíme závaží a změříme </a:t>
            </a:r>
            <a:r>
              <a:rPr lang="cs-CZ" b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F</a:t>
            </a:r>
            <a:r>
              <a:rPr lang="cs-CZ" b="1" baseline="-250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g</a:t>
            </a: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, kterou působí Země.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Pak závaží zcela ponoříme do kádinky s vodou.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Pozorujeme, že pružina je napínaná menší silou F. 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Na těleso v kapalině tedy působí další síla, která má opačný směr než gravitační síla.</a:t>
            </a:r>
            <a:endParaRPr lang="cs-CZ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02085" cy="1123362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vztlaková síla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0" y="1529408"/>
            <a:ext cx="8964488" cy="532859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Tato síla se nazývá vztlaková síla.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Značíme ji </a:t>
            </a:r>
            <a:r>
              <a:rPr lang="cs-CZ" b="1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F</a:t>
            </a:r>
            <a:r>
              <a:rPr lang="cs-CZ" b="1" baseline="-25000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vz</a:t>
            </a: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Má opačný směr než </a:t>
            </a:r>
            <a:r>
              <a:rPr lang="cs-CZ" b="1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F</a:t>
            </a:r>
            <a:r>
              <a:rPr lang="cs-CZ" b="1" baseline="-25000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g</a:t>
            </a:r>
            <a:r>
              <a:rPr lang="cs-CZ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Dá se určit jako rozdíl sil naměřených siloměrem.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F</a:t>
            </a:r>
            <a:r>
              <a:rPr lang="cs-CZ" b="1" baseline="-25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VZ</a:t>
            </a: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= </a:t>
            </a:r>
            <a:r>
              <a:rPr lang="cs-CZ" b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F</a:t>
            </a:r>
            <a:r>
              <a:rPr lang="cs-CZ" b="1" baseline="-250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g</a:t>
            </a: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– F</a:t>
            </a:r>
          </a:p>
          <a:p>
            <a:pPr>
              <a:buFont typeface="Wingdings" pitchFamily="2" charset="2"/>
              <a:buChar char="§"/>
            </a:pPr>
            <a:r>
              <a:rPr lang="cs-CZ" b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F</a:t>
            </a:r>
            <a:r>
              <a:rPr lang="cs-CZ" b="1" baseline="-250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g</a:t>
            </a: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, F jsou síly naměřené siloměrem.</a:t>
            </a:r>
          </a:p>
          <a:p>
            <a:pPr>
              <a:buFont typeface="Wingdings" pitchFamily="2" charset="2"/>
              <a:buChar char="§"/>
            </a:pPr>
            <a:endParaRPr lang="cs-CZ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endParaRPr lang="cs-CZ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02085" cy="1123362"/>
          </a:xfrm>
        </p:spPr>
        <p:txBody>
          <a:bodyPr>
            <a:noAutofit/>
          </a:bodyPr>
          <a:lstStyle/>
          <a:p>
            <a:r>
              <a:rPr lang="cs-CZ" sz="4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Proč vzniká F</a:t>
            </a:r>
            <a:r>
              <a:rPr lang="cs-CZ" sz="4800" b="1" baseline="-25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VZ</a:t>
            </a:r>
            <a:r>
              <a:rPr lang="cs-CZ" sz="4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?</a:t>
            </a:r>
            <a:endParaRPr lang="cs-CZ" sz="48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051" name="Picture 3" descr="U:\Obrázky\800px-Auftrieb_Archimedes_1_svgOK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772816"/>
            <a:ext cx="6034617" cy="4525963"/>
          </a:xfrm>
          <a:prstGeom prst="rect">
            <a:avLst/>
          </a:prstGeom>
          <a:noFill/>
        </p:spPr>
      </p:pic>
      <p:sp>
        <p:nvSpPr>
          <p:cNvPr id="8" name="Obdélník 7"/>
          <p:cNvSpPr/>
          <p:nvPr/>
        </p:nvSpPr>
        <p:spPr>
          <a:xfrm>
            <a:off x="6588224" y="1988840"/>
            <a:ext cx="1656184" cy="40324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7308304" y="2132856"/>
            <a:ext cx="0" cy="3600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6444208" y="5661248"/>
            <a:ext cx="10081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>
            <a:off x="6444208" y="2204864"/>
            <a:ext cx="10081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>
            <a:off x="6012160" y="2780928"/>
            <a:ext cx="10081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>
            <a:off x="6948264" y="2060848"/>
            <a:ext cx="0" cy="93610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6516216" y="2204864"/>
            <a:ext cx="5164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h</a:t>
            </a:r>
            <a:r>
              <a:rPr lang="cs-CZ" sz="2800" baseline="-25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1</a:t>
            </a:r>
            <a:endParaRPr lang="cs-CZ" sz="2800" baseline="-25000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7380312" y="3933056"/>
            <a:ext cx="5164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h</a:t>
            </a:r>
            <a:r>
              <a:rPr lang="cs-CZ" sz="2800" baseline="-25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2</a:t>
            </a:r>
            <a:endParaRPr lang="cs-CZ" sz="2800" baseline="-25000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02085" cy="1123362"/>
          </a:xfrm>
        </p:spPr>
        <p:txBody>
          <a:bodyPr>
            <a:noAutofit/>
          </a:bodyPr>
          <a:lstStyle/>
          <a:p>
            <a:r>
              <a:rPr lang="cs-CZ" sz="4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Proč vzniká F</a:t>
            </a:r>
            <a:r>
              <a:rPr lang="cs-CZ" sz="4800" b="1" baseline="-25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VZ</a:t>
            </a:r>
            <a:r>
              <a:rPr lang="cs-CZ" sz="4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?</a:t>
            </a:r>
            <a:endParaRPr lang="cs-CZ" sz="48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6588224" y="1988840"/>
            <a:ext cx="1656184" cy="40324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ástupný symbol pro obsah 11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Na protilehlé boční stěny krychle působí stejné síly opačného směru – jejich účinky se ruší.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Na </a:t>
            </a:r>
            <a:r>
              <a:rPr lang="cs-CZ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horní a dolní </a:t>
            </a: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stěnu krychle působí různě veliké tlakové síly, protože stěny jsou v </a:t>
            </a:r>
            <a:r>
              <a:rPr lang="cs-CZ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různé hloubce </a:t>
            </a:r>
            <a:r>
              <a:rPr lang="cs-CZ" b="1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h</a:t>
            </a: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Výslednice těchto sil má směr síly větší, míří tedy </a:t>
            </a:r>
            <a:r>
              <a:rPr lang="cs-CZ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vzhůru</a:t>
            </a: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</a:t>
            </a:r>
            <a:endParaRPr lang="cs-CZ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2800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(zapiš do sešitu)</a:t>
            </a:r>
            <a:endParaRPr lang="cs-CZ" sz="2800" i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15719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Každé těleso ponořené do kapaliny nadnáší tzv. vztlaková síla.</a:t>
            </a:r>
          </a:p>
          <a:p>
            <a:pPr>
              <a:buFont typeface="Wingdings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Značí se </a:t>
            </a:r>
            <a:r>
              <a:rPr lang="cs-CZ" sz="28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F</a:t>
            </a:r>
            <a:r>
              <a:rPr lang="cs-CZ" sz="2800" baseline="-250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vz</a:t>
            </a:r>
            <a:r>
              <a:rPr lang="cs-CZ" sz="2800" baseline="-25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. </a:t>
            </a:r>
            <a:r>
              <a:rPr lang="cs-CZ" sz="28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endParaRPr lang="cs-CZ" sz="2800" baseline="-25000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Vztlaková síla má směr </a:t>
            </a:r>
            <a:r>
              <a:rPr lang="cs-CZ" sz="2800" u="sng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opačný</a:t>
            </a:r>
            <a:r>
              <a:rPr lang="cs-CZ" sz="28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než gravitační síla </a:t>
            </a:r>
            <a:r>
              <a:rPr lang="cs-CZ" sz="28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Fg</a:t>
            </a:r>
            <a:r>
              <a:rPr lang="cs-CZ" sz="28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endParaRPr lang="cs-CZ" sz="2800" baseline="-25000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Velikost vztlakové síly určíme jako rozdíl velikostí sil naměřených siloměrem.</a:t>
            </a:r>
          </a:p>
          <a:p>
            <a:pPr>
              <a:buFont typeface="Wingdings" pitchFamily="2" charset="2"/>
              <a:buChar char="§"/>
            </a:pPr>
            <a:endParaRPr lang="cs-CZ" i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>
              <a:buNone/>
            </a:pPr>
            <a:endParaRPr lang="cs-CZ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02085" cy="1123362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Na čem závisí F</a:t>
            </a:r>
            <a:r>
              <a:rPr lang="cs-CZ" sz="5400" b="1" baseline="-25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VZ</a:t>
            </a:r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?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853136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Zavěsíme postupně na siloměr dva válečky, které mají stejnou hmotnost a různý objem.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Pozorujeme, jak se na siloměru projeví, když válečky ponoříme pod hladinu.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U kterého válečku pozorujeme větší úbytek na siloměru?</a:t>
            </a:r>
          </a:p>
          <a:p>
            <a:pPr>
              <a:buFont typeface="Wingdings" pitchFamily="2" charset="2"/>
              <a:buChar char="§"/>
            </a:pPr>
            <a:endParaRPr lang="cs-CZ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02085" cy="1123362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různý objem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23528" y="5517232"/>
            <a:ext cx="83164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Vztlaková síla závisí na objemu ponořeného tělesa nebo jeho části.</a:t>
            </a:r>
            <a:endParaRPr lang="cs-CZ" sz="28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026" name="Picture 2" descr="E:\Obrázky\P104083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452" y="2204641"/>
            <a:ext cx="3840724" cy="2880543"/>
          </a:xfrm>
          <a:prstGeom prst="rect">
            <a:avLst/>
          </a:prstGeom>
          <a:noFill/>
        </p:spPr>
      </p:pic>
      <p:pic>
        <p:nvPicPr>
          <p:cNvPr id="1027" name="Picture 3" descr="E:\Obrázky\P104083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2186862"/>
            <a:ext cx="3816424" cy="28623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2182</TotalTime>
  <Words>383</Words>
  <Application>Microsoft Office PowerPoint</Application>
  <PresentationFormat>Předvádění na obrazovce (4:3)</PresentationFormat>
  <Paragraphs>53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Vztlaková síla působící na těleso v kapalině</vt:lpstr>
      <vt:lpstr>Snímek 2</vt:lpstr>
      <vt:lpstr>úkol</vt:lpstr>
      <vt:lpstr>vztlaková síla</vt:lpstr>
      <vt:lpstr>Proč vzniká FVZ?</vt:lpstr>
      <vt:lpstr>Proč vzniká FVZ?</vt:lpstr>
      <vt:lpstr>(zapiš do sešitu)</vt:lpstr>
      <vt:lpstr> Na čem závisí FVZ?</vt:lpstr>
      <vt:lpstr> různý objem</vt:lpstr>
      <vt:lpstr> různá hustota</vt:lpstr>
      <vt:lpstr>Snímek 11</vt:lpstr>
      <vt:lpstr>(zapiš do sešitu)</vt:lpstr>
      <vt:lpstr>ODPOVĚZTE</vt:lpstr>
      <vt:lpstr>Zdroje: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Laboratorní měření  hmotnost těles</dc:title>
  <dc:creator>skola</dc:creator>
  <cp:lastModifiedBy>Doma</cp:lastModifiedBy>
  <cp:revision>305</cp:revision>
  <dcterms:created xsi:type="dcterms:W3CDTF">2011-02-08T17:04:49Z</dcterms:created>
  <dcterms:modified xsi:type="dcterms:W3CDTF">2020-04-08T08:07:43Z</dcterms:modified>
</cp:coreProperties>
</file>