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411" r:id="rId3"/>
    <p:sldId id="413" r:id="rId4"/>
    <p:sldId id="297" r:id="rId5"/>
    <p:sldId id="397" r:id="rId6"/>
    <p:sldId id="401" r:id="rId7"/>
    <p:sldId id="412" r:id="rId8"/>
    <p:sldId id="418" r:id="rId9"/>
    <p:sldId id="387" r:id="rId10"/>
    <p:sldId id="416" r:id="rId11"/>
    <p:sldId id="417" r:id="rId12"/>
    <p:sldId id="414" r:id="rId13"/>
    <p:sldId id="419" r:id="rId14"/>
    <p:sldId id="420" r:id="rId15"/>
    <p:sldId id="29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5" autoAdjust="0"/>
    <p:restoredTop sz="92321" autoAdjust="0"/>
  </p:normalViewPr>
  <p:slideViewPr>
    <p:cSldViewPr>
      <p:cViewPr varScale="1">
        <p:scale>
          <a:sx n="84" d="100"/>
          <a:sy n="84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C62C4-BCF8-45A9-851E-49BFA575F4FB}" type="datetimeFigureOut">
              <a:rPr lang="cs-CZ" smtClean="0"/>
              <a:pPr/>
              <a:t>24.04.2020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CE00-4E87-4321-B298-C14E361C36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1215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24.04.2020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24.04.2020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24.04.2020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24.04.2020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24.04.2020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24.04.2020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24.04.2020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24.04.2020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24.04.2020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24.04.2020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24.04.2020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24.04.2020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136904" cy="208823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Plování stejnorodých těles v kapalině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19872" y="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ahoma" pitchFamily="34" charset="0"/>
                <a:cs typeface="Tahoma" pitchFamily="34" charset="0"/>
              </a:rPr>
              <a:t>7. ročník</a:t>
            </a:r>
            <a:endParaRPr lang="cs-CZ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E:\Obrázky\Principio_di_Archimede_galleggiamentoO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8813" y="3861048"/>
            <a:ext cx="2683347" cy="2232248"/>
          </a:xfrm>
          <a:prstGeom prst="rect">
            <a:avLst/>
          </a:prstGeom>
          <a:noFill/>
        </p:spPr>
      </p:pic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plování tělesa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024336" cy="38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Přímá spojovací čára 8"/>
          <p:cNvCxnSpPr/>
          <p:nvPr/>
        </p:nvCxnSpPr>
        <p:spPr>
          <a:xfrm>
            <a:off x="0" y="5157192"/>
            <a:ext cx="35638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547664" y="38610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4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endParaRPr lang="cs-CZ" sz="2400" baseline="-25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 rot="5400000">
            <a:off x="1907704" y="3212976"/>
            <a:ext cx="360040" cy="86409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2051720" y="3717032"/>
            <a:ext cx="72008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1979712" y="3717032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3923928" y="1700808"/>
            <a:ext cx="4320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Působením výslednice sil zátka vyplave na hladinu, kde zůstane 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částečně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vynořená. Objem ponořené části se tedy zmenšil. Zmenšila se F</a:t>
            </a:r>
            <a:r>
              <a:rPr lang="cs-CZ" sz="2800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 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tak, aby zůstala v rovnováze s F</a:t>
            </a:r>
            <a:r>
              <a:rPr lang="cs-CZ" sz="2800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07704" y="292494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400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endParaRPr lang="cs-CZ" sz="2400" baseline="-25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Šipka dolů 17"/>
          <p:cNvSpPr/>
          <p:nvPr/>
        </p:nvSpPr>
        <p:spPr>
          <a:xfrm rot="10800000">
            <a:off x="2051720" y="3429000"/>
            <a:ext cx="72008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plování tělesa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024336" cy="38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Přímá spojovací čára 8"/>
          <p:cNvCxnSpPr/>
          <p:nvPr/>
        </p:nvCxnSpPr>
        <p:spPr>
          <a:xfrm>
            <a:off x="0" y="5157192"/>
            <a:ext cx="35638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547664" y="38610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4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endParaRPr lang="cs-CZ" sz="2400" baseline="-25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 rot="5400000">
            <a:off x="1907704" y="3212976"/>
            <a:ext cx="360040" cy="86409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2051720" y="3717032"/>
            <a:ext cx="72008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1979712" y="3717032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3995936" y="2492896"/>
            <a:ext cx="43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Říkáme,že těleso na hladině 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plove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Zůstává vynořené stále stejně velikou částí.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07704" y="292494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400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endParaRPr lang="cs-CZ" sz="2400" baseline="-25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Šipka dolů 17"/>
          <p:cNvSpPr/>
          <p:nvPr/>
        </p:nvSpPr>
        <p:spPr>
          <a:xfrm rot="10800000">
            <a:off x="2051720" y="3429000"/>
            <a:ext cx="72008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251520" y="5373216"/>
            <a:ext cx="305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cs-CZ" sz="240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zakresli do 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sešitu)</a:t>
            </a:r>
            <a:endParaRPr lang="cs-CZ" sz="2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17713"/>
            <a:ext cx="8526492" cy="41148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Těleso, které vyplavalo na hladinu, se ustálí, stoupání se zastaví. </a:t>
            </a:r>
          </a:p>
          <a:p>
            <a:pPr>
              <a:buSzPct val="90000"/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Říkáme, že těleso v kapalině </a:t>
            </a: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plove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SzPct val="90000"/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Při plování zůstává těleso ponořeno stále stejnou částí svého objemu. Síly </a:t>
            </a:r>
            <a:r>
              <a:rPr lang="cs-CZ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a </a:t>
            </a:r>
            <a:r>
              <a:rPr lang="cs-CZ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jsou </a:t>
            </a: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rovnováze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cs-CZ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Znáš odpověď?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17713"/>
            <a:ext cx="8526492" cy="4114800"/>
          </a:xfrm>
        </p:spPr>
        <p:txBody>
          <a:bodyPr>
            <a:normAutofit/>
          </a:bodyPr>
          <a:lstStyle/>
          <a:p>
            <a:pPr>
              <a:buSzPct val="100000"/>
              <a:buNone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Těleso o objemu 0,8 m</a:t>
            </a:r>
            <a:r>
              <a:rPr lang="cs-CZ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 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je vhozeno do vody.</a:t>
            </a:r>
          </a:p>
          <a:p>
            <a:pPr>
              <a:buSzPct val="100000"/>
              <a:buNone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a)  Urči vztlakovou sílu F</a:t>
            </a:r>
            <a:r>
              <a:rPr lang="cs-CZ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SzPct val="100000"/>
              <a:buNone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b)  Urči F</a:t>
            </a:r>
            <a:r>
              <a:rPr lang="cs-CZ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má-li těleso hmotnost 55 kg.</a:t>
            </a:r>
          </a:p>
          <a:p>
            <a:pPr>
              <a:buSzPct val="100000"/>
              <a:buNone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c)  Jak se bude těleso po vhození do vody chovat? A proč?</a:t>
            </a:r>
          </a:p>
          <a:p>
            <a:pPr>
              <a:buSzPct val="100000"/>
              <a:buNone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Pokus se vyjmenovat materiály, které budou klesat ke dnu a které vyplavou na hladinu.</a:t>
            </a:r>
          </a:p>
          <a:p>
            <a:pPr>
              <a:buSzPct val="100000"/>
              <a:buNone/>
            </a:pPr>
            <a:endParaRPr lang="cs-CZ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Výpočet:</a:t>
            </a:r>
            <a:endParaRPr lang="cs-CZ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V = 0,8 m</a:t>
            </a:r>
            <a:r>
              <a:rPr lang="cs-CZ" sz="2800" baseline="30000" dirty="0" smtClean="0">
                <a:solidFill>
                  <a:srgbClr val="002060"/>
                </a:solidFill>
              </a:rPr>
              <a:t>3</a:t>
            </a:r>
            <a:r>
              <a:rPr lang="cs-CZ" sz="2800" dirty="0" smtClean="0">
                <a:solidFill>
                  <a:srgbClr val="002060"/>
                </a:solidFill>
              </a:rPr>
              <a:t>			F</a:t>
            </a:r>
            <a:r>
              <a:rPr lang="cs-CZ" sz="2800" baseline="-25000" dirty="0" smtClean="0">
                <a:solidFill>
                  <a:srgbClr val="002060"/>
                </a:solidFill>
              </a:rPr>
              <a:t>VZ</a:t>
            </a:r>
            <a:r>
              <a:rPr lang="cs-CZ" sz="2800" dirty="0" smtClean="0">
                <a:solidFill>
                  <a:srgbClr val="002060"/>
                </a:solidFill>
              </a:rPr>
              <a:t> = V.</a:t>
            </a:r>
            <a:r>
              <a:rPr lang="el-GR" sz="2800" dirty="0" smtClean="0">
                <a:solidFill>
                  <a:srgbClr val="002060"/>
                </a:solidFill>
              </a:rPr>
              <a:t>ρ</a:t>
            </a:r>
            <a:r>
              <a:rPr lang="cs-CZ" sz="2800" dirty="0" smtClean="0">
                <a:solidFill>
                  <a:srgbClr val="002060"/>
                </a:solidFill>
              </a:rPr>
              <a:t>.g</a:t>
            </a:r>
          </a:p>
          <a:p>
            <a:pPr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m = 55 kg			F</a:t>
            </a:r>
            <a:r>
              <a:rPr lang="cs-CZ" sz="2800" baseline="-25000" dirty="0" smtClean="0">
                <a:solidFill>
                  <a:srgbClr val="002060"/>
                </a:solidFill>
              </a:rPr>
              <a:t>VZ</a:t>
            </a:r>
            <a:r>
              <a:rPr lang="cs-CZ" sz="2800" dirty="0" smtClean="0">
                <a:solidFill>
                  <a:srgbClr val="002060"/>
                </a:solidFill>
              </a:rPr>
              <a:t> = 0,8 . 1 000. 10</a:t>
            </a:r>
          </a:p>
          <a:p>
            <a:pPr>
              <a:buNone/>
            </a:pPr>
            <a:r>
              <a:rPr lang="el-GR" sz="2800" dirty="0" smtClean="0">
                <a:solidFill>
                  <a:srgbClr val="002060"/>
                </a:solidFill>
              </a:rPr>
              <a:t>ρ</a:t>
            </a:r>
            <a:r>
              <a:rPr lang="cs-CZ" sz="2800" dirty="0" smtClean="0">
                <a:solidFill>
                  <a:srgbClr val="002060"/>
                </a:solidFill>
              </a:rPr>
              <a:t> = 1 000 kg/m</a:t>
            </a:r>
            <a:r>
              <a:rPr lang="cs-CZ" sz="2800" baseline="30000" dirty="0" smtClean="0">
                <a:solidFill>
                  <a:srgbClr val="002060"/>
                </a:solidFill>
              </a:rPr>
              <a:t>3</a:t>
            </a:r>
            <a:r>
              <a:rPr lang="cs-CZ" sz="2800" dirty="0" smtClean="0">
                <a:solidFill>
                  <a:srgbClr val="002060"/>
                </a:solidFill>
              </a:rPr>
              <a:t>		</a:t>
            </a:r>
            <a:r>
              <a:rPr lang="cs-CZ" sz="2800" u="dbl" dirty="0" smtClean="0">
                <a:solidFill>
                  <a:srgbClr val="002060"/>
                </a:solidFill>
              </a:rPr>
              <a:t>F</a:t>
            </a:r>
            <a:r>
              <a:rPr lang="cs-CZ" sz="2800" u="dbl" baseline="-25000" dirty="0" smtClean="0">
                <a:solidFill>
                  <a:srgbClr val="002060"/>
                </a:solidFill>
              </a:rPr>
              <a:t>VZ</a:t>
            </a:r>
            <a:r>
              <a:rPr lang="cs-CZ" sz="2800" u="dbl" dirty="0" smtClean="0">
                <a:solidFill>
                  <a:srgbClr val="002060"/>
                </a:solidFill>
              </a:rPr>
              <a:t> = 8 000 N</a:t>
            </a:r>
          </a:p>
          <a:p>
            <a:pPr>
              <a:buNone/>
            </a:pPr>
            <a:r>
              <a:rPr lang="cs-CZ" sz="2800" u="sng" dirty="0" smtClean="0">
                <a:solidFill>
                  <a:srgbClr val="002060"/>
                </a:solidFill>
              </a:rPr>
              <a:t>F</a:t>
            </a:r>
            <a:r>
              <a:rPr lang="cs-CZ" sz="2800" u="sng" baseline="-25000" dirty="0" smtClean="0">
                <a:solidFill>
                  <a:srgbClr val="002060"/>
                </a:solidFill>
              </a:rPr>
              <a:t>VZ</a:t>
            </a:r>
            <a:r>
              <a:rPr lang="cs-CZ" sz="2800" u="sng" dirty="0" smtClean="0">
                <a:solidFill>
                  <a:srgbClr val="002060"/>
                </a:solidFill>
              </a:rPr>
              <a:t>, </a:t>
            </a:r>
            <a:r>
              <a:rPr lang="cs-CZ" sz="2800" u="sng" dirty="0" err="1" smtClean="0">
                <a:solidFill>
                  <a:srgbClr val="002060"/>
                </a:solidFill>
              </a:rPr>
              <a:t>Fg</a:t>
            </a:r>
            <a:r>
              <a:rPr lang="cs-CZ" sz="2800" u="sng" dirty="0" smtClean="0">
                <a:solidFill>
                  <a:srgbClr val="002060"/>
                </a:solidFill>
              </a:rPr>
              <a:t> =? N</a:t>
            </a:r>
          </a:p>
          <a:p>
            <a:pPr>
              <a:buNone/>
            </a:pPr>
            <a:r>
              <a:rPr lang="cs-CZ" sz="2800" dirty="0" err="1" smtClean="0">
                <a:solidFill>
                  <a:srgbClr val="002060"/>
                </a:solidFill>
              </a:rPr>
              <a:t>Fg</a:t>
            </a:r>
            <a:r>
              <a:rPr lang="cs-CZ" sz="2800" dirty="0" smtClean="0">
                <a:solidFill>
                  <a:srgbClr val="002060"/>
                </a:solidFill>
              </a:rPr>
              <a:t> = m. g</a:t>
            </a:r>
            <a:r>
              <a:rPr lang="cs-CZ" sz="2800" dirty="0" smtClean="0"/>
              <a:t>		</a:t>
            </a:r>
            <a:r>
              <a:rPr lang="cs-CZ" sz="2800" b="1" dirty="0" smtClean="0">
                <a:solidFill>
                  <a:srgbClr val="FF0000"/>
                </a:solidFill>
              </a:rPr>
              <a:t>Jelikož F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VZ</a:t>
            </a:r>
            <a:r>
              <a:rPr lang="cs-CZ" sz="2800" b="1" dirty="0" smtClean="0">
                <a:solidFill>
                  <a:srgbClr val="FF0000"/>
                </a:solidFill>
              </a:rPr>
              <a:t> &gt; </a:t>
            </a:r>
            <a:r>
              <a:rPr lang="cs-CZ" sz="2800" b="1" dirty="0" err="1" smtClean="0">
                <a:solidFill>
                  <a:srgbClr val="FF0000"/>
                </a:solidFill>
              </a:rPr>
              <a:t>Fg</a:t>
            </a:r>
            <a:r>
              <a:rPr lang="cs-CZ" sz="2800" b="1" dirty="0" smtClean="0">
                <a:solidFill>
                  <a:srgbClr val="FF0000"/>
                </a:solidFill>
              </a:rPr>
              <a:t>, těleso </a:t>
            </a:r>
          </a:p>
          <a:p>
            <a:pPr>
              <a:buNone/>
            </a:pPr>
            <a:r>
              <a:rPr lang="cs-CZ" sz="2800" dirty="0" err="1" smtClean="0">
                <a:solidFill>
                  <a:srgbClr val="002060"/>
                </a:solidFill>
              </a:rPr>
              <a:t>Fg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= </a:t>
            </a:r>
            <a:r>
              <a:rPr lang="cs-CZ" sz="2800" dirty="0" smtClean="0">
                <a:solidFill>
                  <a:srgbClr val="002060"/>
                </a:solidFill>
              </a:rPr>
              <a:t>55. 10</a:t>
            </a:r>
            <a:r>
              <a:rPr lang="cs-CZ" sz="2800" dirty="0" smtClean="0"/>
              <a:t>		</a:t>
            </a:r>
            <a:r>
              <a:rPr lang="cs-CZ" sz="2800" b="1" dirty="0" smtClean="0">
                <a:solidFill>
                  <a:srgbClr val="FF0000"/>
                </a:solidFill>
              </a:rPr>
              <a:t>vyplave </a:t>
            </a:r>
            <a:r>
              <a:rPr lang="cs-CZ" sz="2800" b="1" dirty="0" smtClean="0">
                <a:solidFill>
                  <a:srgbClr val="FF0000"/>
                </a:solidFill>
              </a:rPr>
              <a:t>na hladinu.</a:t>
            </a:r>
          </a:p>
          <a:p>
            <a:pPr>
              <a:buNone/>
            </a:pPr>
            <a:r>
              <a:rPr lang="cs-CZ" sz="2800" u="dbl" dirty="0" err="1" smtClean="0">
                <a:solidFill>
                  <a:srgbClr val="002060"/>
                </a:solidFill>
              </a:rPr>
              <a:t>Fg</a:t>
            </a:r>
            <a:r>
              <a:rPr lang="cs-CZ" sz="2800" u="dbl" dirty="0" smtClean="0">
                <a:solidFill>
                  <a:srgbClr val="002060"/>
                </a:solidFill>
              </a:rPr>
              <a:t> = 550 N</a:t>
            </a:r>
          </a:p>
          <a:p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6948264" y="3861048"/>
            <a:ext cx="0" cy="7920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Zdroje:</a:t>
            </a:r>
            <a:endParaRPr lang="cs-CZ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Kolářová R., Bohuněk J.,Prometheus Praha, 2004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Macháček, M., SPN 1994</a:t>
            </a:r>
          </a:p>
          <a:p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commons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wikimedia.org</a:t>
            </a: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galerie 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smart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notebook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07765" cy="112336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stejnorodá x nestejnorodá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529408"/>
            <a:ext cx="8964488" cy="44198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 hlediska rozložení hmoty v tělesech rozlišujeme tělesa</a:t>
            </a: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stejnorodá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(mají ve všech směrech stejnou hustotou)</a:t>
            </a:r>
          </a:p>
          <a:p>
            <a:pPr lvl="1"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nestejnorodá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(mají v různých směrech různou hustotu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17713"/>
            <a:ext cx="8526492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Stejnorodá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tělesa -  mají ve všech směrech stejnou hustotu (kus kovu, sklenice).</a:t>
            </a:r>
          </a:p>
          <a:p>
            <a:pPr>
              <a:buNone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Nestejnorodá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tělesa – hustota tělesa se v různých směrech mění (loď, monitor).</a:t>
            </a:r>
            <a:endParaRPr lang="cs-CZ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12768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Opakování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064896" cy="4968552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Už víme, jaká síla nadnáší každé těleso v kapalině.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4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Je tato síla jediná, která má vliv na chování tělesa?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chování tělesa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5229200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Všechny tři krychle mají 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stejný objem 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 jsou 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ve stejné kapalině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Proč se každá chová jinak?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24745"/>
            <a:ext cx="390434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Šipka dolů 7"/>
          <p:cNvSpPr/>
          <p:nvPr/>
        </p:nvSpPr>
        <p:spPr>
          <a:xfrm>
            <a:off x="2627784" y="3861048"/>
            <a:ext cx="144016" cy="9361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 flipV="1">
            <a:off x="6372200" y="2276872"/>
            <a:ext cx="144016" cy="9361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275856" y="35730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ocel</a:t>
            </a:r>
            <a:endParaRPr lang="cs-CZ" sz="28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76056" y="19888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korek</a:t>
            </a:r>
            <a:endParaRPr lang="cs-CZ" sz="28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211960" y="256490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voda</a:t>
            </a:r>
            <a:endParaRPr lang="cs-CZ" sz="28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660232" y="2060848"/>
            <a:ext cx="248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250 kg/m</a:t>
            </a:r>
            <a:r>
              <a:rPr lang="cs-CZ" sz="2400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endParaRPr lang="cs-CZ" sz="2400" baseline="30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4005064"/>
            <a:ext cx="248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7800 kg/m</a:t>
            </a:r>
            <a:r>
              <a:rPr lang="cs-CZ" sz="2400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endParaRPr lang="cs-CZ" sz="2400" baseline="30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347864" y="481462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voda - </a:t>
            </a:r>
            <a:r>
              <a:rPr lang="el-GR" dirty="0">
                <a:solidFill>
                  <a:srgbClr val="00206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ρ</a:t>
            </a:r>
            <a:r>
              <a:rPr lang="cs-CZ" dirty="0">
                <a:solidFill>
                  <a:srgbClr val="00206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1000 </a:t>
            </a:r>
            <a:r>
              <a:rPr lang="cs-CZ" dirty="0">
                <a:solidFill>
                  <a:srgbClr val="00206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kg/m</a:t>
            </a:r>
            <a:r>
              <a:rPr lang="cs-CZ" baseline="30000" dirty="0">
                <a:solidFill>
                  <a:srgbClr val="00206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souboj dvou sil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529408"/>
            <a:ext cx="8964488" cy="44198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Podle Archiméda působí na tato tři tělesa stejná vztlaková síla F</a:t>
            </a:r>
            <a:r>
              <a:rPr lang="cs-CZ" b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Ale není jediná. Samozřejmě, že na každé těleso na naší planetě působí i gravitační síla F</a:t>
            </a:r>
            <a:r>
              <a:rPr lang="cs-CZ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cs-CZ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 ve vodě!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Každá síla má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jiný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směr. 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Skládají se 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 výslednice rozhoduje o chování tělesa v kapalině.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klesá, vznáší se, stoupá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529408"/>
            <a:ext cx="8964488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hustota oceli je větší než hustota vody, proto F</a:t>
            </a:r>
            <a:r>
              <a:rPr lang="cs-CZ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&gt; F</a:t>
            </a:r>
            <a:r>
              <a:rPr lang="cs-CZ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 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výslednice sil stáhne těleso ke dnu – ocel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klesá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hustota krychle z vody je stejná jako hustota okolní vody, proto F</a:t>
            </a:r>
            <a:r>
              <a:rPr lang="cs-CZ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F</a:t>
            </a:r>
            <a:r>
              <a:rPr lang="cs-CZ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 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výslednice sil se rovná nule – vodní krychle se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vznáší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nemění svoji polohu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hustota korku je menší než hustota vody, proto F</a:t>
            </a:r>
            <a:r>
              <a:rPr lang="cs-CZ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&lt; F</a:t>
            </a:r>
            <a:r>
              <a:rPr lang="cs-CZ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 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výslednice sil vytáhne těleso nahoru – korek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stoupá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17713"/>
            <a:ext cx="8715404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Tři případy chování se tělesa v kapalině: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těleso klesne ke dnu - </a:t>
            </a:r>
            <a:r>
              <a:rPr lang="cs-CZ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32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&gt; </a:t>
            </a:r>
            <a:r>
              <a:rPr lang="cs-CZ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32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(</a:t>
            </a:r>
            <a:r>
              <a:rPr lang="el-GR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&gt; </a:t>
            </a:r>
            <a:r>
              <a:rPr lang="el-GR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3200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těleso se vznáší -</a:t>
            </a:r>
            <a:r>
              <a:rPr lang="cs-CZ" sz="3200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32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</a:t>
            </a:r>
            <a:r>
              <a:rPr lang="cs-CZ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32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(</a:t>
            </a:r>
            <a:r>
              <a:rPr lang="el-GR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</a:t>
            </a:r>
            <a:r>
              <a:rPr lang="el-GR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3200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těleso vystoupá vzhůru - </a:t>
            </a:r>
            <a:r>
              <a:rPr lang="cs-CZ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32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&lt; </a:t>
            </a:r>
            <a:r>
              <a:rPr lang="cs-CZ" sz="32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32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l-GR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&lt; </a:t>
            </a:r>
            <a:r>
              <a:rPr lang="el-GR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3200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cs-CZ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plování tělesa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024336" cy="38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Přímá spojovací čára 8"/>
          <p:cNvCxnSpPr/>
          <p:nvPr/>
        </p:nvCxnSpPr>
        <p:spPr>
          <a:xfrm>
            <a:off x="0" y="5157192"/>
            <a:ext cx="640871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2339752" y="458112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4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endParaRPr lang="cs-CZ" sz="2400" baseline="-25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422108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korek</a:t>
            </a:r>
            <a:endParaRPr lang="cs-CZ" sz="28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907704" y="4077072"/>
            <a:ext cx="360040" cy="86409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2051720" y="4581128"/>
            <a:ext cx="72008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ovací čára 20"/>
          <p:cNvCxnSpPr/>
          <p:nvPr/>
        </p:nvCxnSpPr>
        <p:spPr>
          <a:xfrm>
            <a:off x="1043608" y="4437112"/>
            <a:ext cx="792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1907704" y="4581128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Šipka dolů 9"/>
          <p:cNvSpPr/>
          <p:nvPr/>
        </p:nvSpPr>
        <p:spPr>
          <a:xfrm flipV="1">
            <a:off x="2051720" y="4005064"/>
            <a:ext cx="72008" cy="5760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4283968" y="2348880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 se děje s velikostmi působících sil, když uvolníme zcela ponořenou korkovou zátku?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Šipka dolů 24"/>
          <p:cNvSpPr/>
          <p:nvPr/>
        </p:nvSpPr>
        <p:spPr>
          <a:xfrm rot="10800000">
            <a:off x="3203848" y="2636912"/>
            <a:ext cx="216024" cy="172819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267744" y="40050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400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endParaRPr lang="cs-CZ" sz="2400" baseline="-25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</TotalTime>
  <Words>556</Words>
  <Application>Microsoft Office PowerPoint</Application>
  <PresentationFormat>Předvádění na obrazovce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Plování stejnorodých těles v kapalině</vt:lpstr>
      <vt:lpstr>stejnorodá x nestejnorodá</vt:lpstr>
      <vt:lpstr>(zapiš do sešitu)</vt:lpstr>
      <vt:lpstr>Opakování</vt:lpstr>
      <vt:lpstr>chování tělesa</vt:lpstr>
      <vt:lpstr>souboj dvou sil</vt:lpstr>
      <vt:lpstr>klesá, vznáší se, stoupá</vt:lpstr>
      <vt:lpstr>(zapiš do sešitu)</vt:lpstr>
      <vt:lpstr> plování tělesa</vt:lpstr>
      <vt:lpstr> plování tělesa</vt:lpstr>
      <vt:lpstr> plování tělesa</vt:lpstr>
      <vt:lpstr>(zapiš do sešitu)</vt:lpstr>
      <vt:lpstr>Znáš odpověď?</vt:lpstr>
      <vt:lpstr>Výpočet: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Doma</cp:lastModifiedBy>
  <cp:revision>329</cp:revision>
  <dcterms:created xsi:type="dcterms:W3CDTF">2011-02-08T17:04:49Z</dcterms:created>
  <dcterms:modified xsi:type="dcterms:W3CDTF">2020-04-24T06:06:13Z</dcterms:modified>
</cp:coreProperties>
</file>