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61" r:id="rId3"/>
    <p:sldId id="297" r:id="rId4"/>
    <p:sldId id="379" r:id="rId5"/>
    <p:sldId id="380" r:id="rId6"/>
    <p:sldId id="381" r:id="rId7"/>
    <p:sldId id="317" r:id="rId8"/>
    <p:sldId id="371" r:id="rId9"/>
    <p:sldId id="296" r:id="rId10"/>
    <p:sldId id="383" r:id="rId11"/>
    <p:sldId id="382" r:id="rId12"/>
    <p:sldId id="384" r:id="rId13"/>
    <p:sldId id="385" r:id="rId14"/>
    <p:sldId id="386" r:id="rId15"/>
    <p:sldId id="387" r:id="rId16"/>
    <p:sldId id="388" r:id="rId17"/>
    <p:sldId id="366" r:id="rId18"/>
    <p:sldId id="391" r:id="rId19"/>
    <p:sldId id="389" r:id="rId20"/>
    <p:sldId id="390" r:id="rId21"/>
    <p:sldId id="392" r:id="rId22"/>
    <p:sldId id="29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9.6.2014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1470025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Jaderné reakce</a:t>
            </a:r>
            <a:b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Uvolňování jaderné energie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779912" y="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9. ročník</a:t>
            </a:r>
            <a:endParaRPr lang="cs-CZ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78076" cy="235938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6" name="Picture 4" descr="http://upload.wikimedia.org/wikipedia/commons/thumb/3/35/Logo_iso_radiation.svg/250px-Logo_iso_radiatio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861048"/>
            <a:ext cx="3312368" cy="2742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sešitu):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6805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Při jaderných reakcích se uvolňuje miliónkrát více energie než při reakci chemické.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Jaderné reakce jsou štěpné a slučovací.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štěpné reakce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700808"/>
            <a:ext cx="8892480" cy="4824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Tyto reakce probíhají pouze v tzv. </a:t>
            </a: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štěpných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materiálech.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Jediný štěpný materiál v přírodě je uran 235, který je velmi vzácný, ve vytěženém uranu je ho jen 0,7 %.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Další štěpné materiály se vyrábí uměle, např. plutonium nebo thorium, které vznikají v jaderných reaktorech.</a:t>
            </a:r>
          </a:p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štěpné reakce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301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Při jaderné reakci v reaktoru vnikne do jádra uranu rychle letící neutron a rozbije jej na dvě lehčí jádra a další neutrony.</a:t>
            </a:r>
          </a:p>
          <a:p>
            <a:pPr>
              <a:buFont typeface="Wingdings" pitchFamily="2" charset="2"/>
              <a:buChar char="§"/>
            </a:pPr>
            <a:endParaRPr lang="cs-CZ" sz="33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 potom rozbíjejí další uranová jádra.</a:t>
            </a:r>
          </a:p>
          <a:p>
            <a:pPr>
              <a:buFont typeface="Wingdings" pitchFamily="2" charset="2"/>
              <a:buChar char="§"/>
            </a:pPr>
            <a:endParaRPr lang="cs-CZ" sz="33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Reakce je </a:t>
            </a: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řetězová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musí být regulovaná.</a:t>
            </a:r>
          </a:p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štěpná reakce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3012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866446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899592" y="2204864"/>
            <a:ext cx="55446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079104" y="609329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Uvolňuje se obrovské množství energie.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štěpná reakce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301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Pokud není reakce řízená, nastává jaderný výbuch.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Aby mohla řetězová reakce probíhat, musí být štěpného materiálu alespoň tzv. </a:t>
            </a: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kritické množství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Řetězovou reakci objevili němečtí vědci v roce 1939, do konce války však nedokázali vypočítat kritické množství potřebné k sestavení bomby.</a:t>
            </a:r>
          </a:p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jaderná bomba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132856"/>
            <a:ext cx="8892479" cy="391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élník 6"/>
          <p:cNvSpPr/>
          <p:nvPr/>
        </p:nvSpPr>
        <p:spPr>
          <a:xfrm>
            <a:off x="323528" y="2132856"/>
            <a:ext cx="338437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 pracuje?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301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Dva kusy uranu v množství menším než kritickém jsou udržovány od sebe.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Explozí výbušniny jsou vrženy k sobě a nastává řetězová nekontrolovaná reakce.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 zlomku sekundy se uvolní energie a látka se zahřeje na teplotu mnoha miliónů stupňů Celsia.</a:t>
            </a:r>
          </a:p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sešitu):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Při štěpné reakci proniká do jádra neutron a rozbije ho na dvě menší jádra a několik neutronů.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Uvolní se obrovské množství energie.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 nutné mít tzv. kritické množství.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Nekontrolovaná reakce vede k výbuchu.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Vzniká jaderný odpad.</a:t>
            </a:r>
            <a:endParaRPr lang="cs-CZ" sz="3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slučovací reakce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301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Dvě lehká jádra se </a:t>
            </a: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sloučí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 jedno těžší a uvolní se obrovské množství energie.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Tyto reakce neprobíhají řetězově.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Reakce proběhne při nesmírně vysoké teplotě několika set miliónů stupňů Celsia – na Slunci nebo v jaderné bombě.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Hovoříme o </a:t>
            </a: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termojaderné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reakci.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Nevzniká jaderný odpad.</a:t>
            </a:r>
          </a:p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slučovací reakce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301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Slučovací reakce by v budoucnu mohly nahradit reakce štěpné, protože zásoby uranu na světě docházejí.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Slučování je ekologičtější a čistší způsob.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Zatím vědci řeší technické problémy slučování.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Díky slučovacím reakcím září Slunce.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Těžké vodíky se tady slučují v helium.</a:t>
            </a:r>
            <a:endParaRPr lang="cs-CZ" sz="33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opakování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 je to  radioaktivita?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Jaké známe druhy jaderného záření?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 se děje s prvkem při vyzařování?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Kde všude se jaderné záření využívá?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Jaký je rozdíl mezi protonovým a nukleonovým číslem?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 jsou to izotopy?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 je to nuklid?</a:t>
            </a:r>
            <a:endParaRPr lang="cs-CZ" sz="33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3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sešitu):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Při slučovací reakci se dvě menší jádra slučují v jádro větší a uvolní se obrovské množství energie -  termojaderná reakce.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Nevzniká jaderný odpad.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Probíhá na Slunci.</a:t>
            </a:r>
            <a:endParaRPr lang="cs-CZ" sz="3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energie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Při jaderných reakcích zatím dokážeme využít </a:t>
            </a: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asi 1%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energie v látce obsažené.</a:t>
            </a: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Albert </a:t>
            </a:r>
            <a:r>
              <a:rPr lang="cs-CZ" sz="33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Einestein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vypočítal, že energie obsažená v látce souvisí s její hmotností podle proslulé rovnice:</a:t>
            </a:r>
          </a:p>
          <a:p>
            <a:pPr>
              <a:buFont typeface="Wingdings" pitchFamily="2" charset="2"/>
              <a:buChar char="§"/>
            </a:pPr>
            <a:endParaRPr lang="cs-CZ" sz="33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	E = mc</a:t>
            </a:r>
            <a:r>
              <a:rPr lang="cs-CZ" sz="3300" b="1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  <a:p>
            <a:pPr>
              <a:buNone/>
            </a:pPr>
            <a:endParaRPr lang="cs-CZ" sz="33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Podle toho by k roční výrobě energie pro naši republiku stačily 3 kg jakékoliv látky.</a:t>
            </a:r>
          </a:p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91880" y="4437112"/>
            <a:ext cx="1944216" cy="79208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/>
              <a:t>Fyzika pro 6. ročník základní školy, Kolářová R., </a:t>
            </a:r>
            <a:r>
              <a:rPr lang="cs-CZ" i="1" dirty="0" err="1" smtClean="0"/>
              <a:t>Prometheus</a:t>
            </a:r>
            <a:r>
              <a:rPr lang="cs-CZ" i="1" dirty="0" smtClean="0"/>
              <a:t> Praha, 2004</a:t>
            </a:r>
          </a:p>
          <a:p>
            <a:r>
              <a:rPr lang="cs-CZ" i="1" dirty="0" smtClean="0"/>
              <a:t>Fyzika pro 6. ročník základní školy, Macháček M, </a:t>
            </a:r>
            <a:r>
              <a:rPr lang="cs-CZ" i="1" dirty="0" err="1" smtClean="0"/>
              <a:t>Prometheus</a:t>
            </a:r>
            <a:r>
              <a:rPr lang="cs-CZ" i="1" dirty="0" smtClean="0"/>
              <a:t> Praha, 1995</a:t>
            </a:r>
          </a:p>
          <a:p>
            <a:r>
              <a:rPr lang="cs-CZ" i="1" dirty="0" smtClean="0"/>
              <a:t>kliparty Microsoft </a:t>
            </a:r>
            <a:r>
              <a:rPr lang="cs-CZ" i="1" dirty="0" err="1" smtClean="0"/>
              <a:t>Power</a:t>
            </a:r>
            <a:r>
              <a:rPr lang="cs-CZ" i="1" dirty="0" smtClean="0"/>
              <a:t> Point</a:t>
            </a:r>
          </a:p>
          <a:p>
            <a:r>
              <a:rPr lang="cs-CZ" i="1" dirty="0" smtClean="0"/>
              <a:t>galerie </a:t>
            </a:r>
            <a:r>
              <a:rPr lang="cs-CZ" i="1" dirty="0" err="1" smtClean="0"/>
              <a:t>smart</a:t>
            </a:r>
            <a:r>
              <a:rPr lang="cs-CZ" i="1" dirty="0" smtClean="0"/>
              <a:t> notebook</a:t>
            </a:r>
          </a:p>
          <a:p>
            <a:r>
              <a:rPr lang="cs-CZ" i="1" dirty="0" err="1" smtClean="0"/>
              <a:t>commons.wikimedia.org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chemické reakce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52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Při chemické reakci se atom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nepřeměňuje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na jiný.</a:t>
            </a: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Prvky, které vcházejí do reakce, z reakce také vycházejí.</a:t>
            </a: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Mění se pouze chemické sloučeniny na jiné.</a:t>
            </a:r>
            <a:endParaRPr lang="cs-CZ" sz="36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chemické reakce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2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Např.</a:t>
            </a: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cs-CZ" sz="3600" b="1" baseline="-25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</a:t>
            </a:r>
            <a:r>
              <a:rPr lang="cs-CZ" sz="3600" b="1" baseline="-25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+2 </a:t>
            </a:r>
            <a:r>
              <a:rPr lang="cs-CZ" sz="36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NaOH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2 H</a:t>
            </a:r>
            <a:r>
              <a:rPr lang="cs-CZ" sz="3600" b="1" baseline="-25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+ Na</a:t>
            </a:r>
            <a:r>
              <a:rPr lang="cs-CZ" sz="3600" b="1" baseline="-25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</a:t>
            </a:r>
            <a:r>
              <a:rPr lang="cs-CZ" sz="3600" b="1" baseline="-25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  <a:p>
            <a:pPr>
              <a:buNone/>
            </a:pPr>
            <a:endParaRPr lang="cs-CZ" sz="3600" b="1" baseline="-25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Stejné prvky do reakce vstoupí a stejné i z reakce vystoupí.</a:t>
            </a:r>
          </a:p>
          <a:p>
            <a:pPr marL="742950" indent="-742950">
              <a:buFont typeface="Wingdings" pitchFamily="2" charset="2"/>
              <a:buChar char="§"/>
            </a:pPr>
            <a:endParaRPr lang="cs-CZ" sz="10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 se alchymisté marně snažili přeměnit běžné kovy ve zlato.</a:t>
            </a:r>
            <a:endParaRPr lang="cs-CZ" sz="36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3923928" y="3284984"/>
            <a:ext cx="1008112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jaderné reakce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Při jaderné reakci se atom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přeměňuje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na atom jiný.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Při těchto reakcích se většinou atomy srážejí při velké rychlosti v prostředí s velmi vysokou teplotou. 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Zúčastněné prvky se mění v prvky jiné!</a:t>
            </a:r>
            <a:endParaRPr lang="cs-CZ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jaderné reakce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2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První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umělou 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jadernou reakci uskutečnil v roce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1919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objevitel atomového jádra E. </a:t>
            </a:r>
            <a:r>
              <a:rPr lang="cs-CZ" sz="36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Rutherford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r>
              <a:rPr lang="cs-CZ" sz="36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 + </a:t>
            </a:r>
            <a:r>
              <a:rPr lang="cs-CZ" sz="36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              </a:t>
            </a:r>
            <a:r>
              <a:rPr lang="cs-CZ" sz="36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+ </a:t>
            </a:r>
            <a:r>
              <a:rPr lang="cs-CZ" sz="36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endParaRPr lang="cs-CZ" sz="3600" b="1" baseline="-250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sz="3600" b="1" baseline="-25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Součet protonových i nukleonových čísel na obou stranách rovnice je stejný.</a:t>
            </a:r>
            <a:endParaRPr lang="cs-CZ" sz="36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4283968" y="4149080"/>
            <a:ext cx="136815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 rot="16200000">
            <a:off x="7000398" y="3736906"/>
            <a:ext cx="461665" cy="2779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cs-CZ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 rot="16200000">
            <a:off x="5884275" y="3628893"/>
            <a:ext cx="461665" cy="4939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  <a:endParaRPr lang="cs-CZ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3147971" y="3556885"/>
            <a:ext cx="461665" cy="4939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cs-CZ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779819" y="3556885"/>
            <a:ext cx="461665" cy="4939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endParaRPr lang="cs-CZ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sešitu):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52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Chemické reakce: stejné prvky do reakce vstupují i z reakce vystupují.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Jaderné reakce: prvky vstupující do reakce se mění v prvky jiné při velkých teplotách a rychlostech pohybu částic.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První jaderná reakce r. 1919: 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 + </a:t>
            </a:r>
            <a:r>
              <a:rPr lang="cs-CZ" sz="28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              </a:t>
            </a:r>
            <a:r>
              <a:rPr lang="cs-CZ" sz="28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+ </a:t>
            </a:r>
            <a:r>
              <a:rPr lang="cs-CZ" sz="28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843716" y="4204957"/>
            <a:ext cx="461665" cy="4939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endParaRPr lang="cs-CZ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 rot="16200000">
            <a:off x="1851827" y="4204957"/>
            <a:ext cx="461665" cy="4939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cs-CZ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 rot="16200000">
            <a:off x="3796043" y="4204957"/>
            <a:ext cx="461665" cy="4939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  <a:endParaRPr lang="cs-CZ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 rot="16200000">
            <a:off x="4624134" y="4312970"/>
            <a:ext cx="461665" cy="2779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cs-CZ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627784" y="4653136"/>
            <a:ext cx="115212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se přeměňují?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Elektrony a jádra jsou v atomu svázány </a:t>
            </a: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elektrickými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silami.</a:t>
            </a:r>
          </a:p>
          <a:p>
            <a:pPr>
              <a:buFont typeface="Wingdings" pitchFamily="2" charset="2"/>
              <a:buChar char="§"/>
            </a:pPr>
            <a:endParaRPr lang="cs-CZ" sz="33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Nukleony v jádře jsou svázány </a:t>
            </a: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miliónkrát většími jadernými 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silami.</a:t>
            </a:r>
          </a:p>
          <a:p>
            <a:pPr>
              <a:buFont typeface="Wingdings" pitchFamily="2" charset="2"/>
              <a:buChar char="§"/>
            </a:pPr>
            <a:endParaRPr lang="cs-CZ" sz="33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Tato energie se při jaderných reakcích uvolňuje.</a:t>
            </a:r>
          </a:p>
          <a:p>
            <a:pPr>
              <a:buFont typeface="Wingdings" pitchFamily="2" charset="2"/>
              <a:buChar char="§"/>
            </a:pPr>
            <a:endParaRPr lang="cs-CZ" sz="33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dva druhy reakcí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916832"/>
            <a:ext cx="8892480" cy="4824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Jaderná energie se uvolňuje buď při rozpadu (štěpení) jader nebo při slučování jader, kdy se dvě lehká jádra spojí v jedno těžké.</a:t>
            </a:r>
          </a:p>
          <a:p>
            <a:pPr>
              <a:buFont typeface="Wingdings" pitchFamily="2" charset="2"/>
              <a:buChar char="§"/>
            </a:pPr>
            <a:endParaRPr lang="cs-CZ" sz="33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Reakce mohou tedy být </a:t>
            </a: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slučovací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cs-CZ" sz="33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štěpné</a:t>
            </a:r>
            <a:r>
              <a:rPr lang="cs-CZ" sz="33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cs-CZ" sz="33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Words>797</Words>
  <Application>Microsoft Office PowerPoint</Application>
  <PresentationFormat>Předvádění na obrazovce (4:3)</PresentationFormat>
  <Paragraphs>141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Jaderné reakce Uvolňování jaderné energie</vt:lpstr>
      <vt:lpstr>opakování</vt:lpstr>
      <vt:lpstr>chemické reakce</vt:lpstr>
      <vt:lpstr>chemické reakce</vt:lpstr>
      <vt:lpstr>jaderné reakce</vt:lpstr>
      <vt:lpstr>jaderné reakce</vt:lpstr>
      <vt:lpstr>(zapiš do sešitu):</vt:lpstr>
      <vt:lpstr>Proč se přeměňují?</vt:lpstr>
      <vt:lpstr>dva druhy reakcí</vt:lpstr>
      <vt:lpstr>(zapiš do sešitu):</vt:lpstr>
      <vt:lpstr>štěpné reakce</vt:lpstr>
      <vt:lpstr>štěpné reakce</vt:lpstr>
      <vt:lpstr>štěpná reakce</vt:lpstr>
      <vt:lpstr>štěpná reakce</vt:lpstr>
      <vt:lpstr>jaderná bomba</vt:lpstr>
      <vt:lpstr>Jak pracuje?</vt:lpstr>
      <vt:lpstr>(zapiš do sešitu):</vt:lpstr>
      <vt:lpstr>slučovací reakce</vt:lpstr>
      <vt:lpstr>slučovací reakce</vt:lpstr>
      <vt:lpstr>(zapiš do sešitu):</vt:lpstr>
      <vt:lpstr>energie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Eva Gargašová</cp:lastModifiedBy>
  <cp:revision>215</cp:revision>
  <dcterms:created xsi:type="dcterms:W3CDTF">2011-02-08T17:04:49Z</dcterms:created>
  <dcterms:modified xsi:type="dcterms:W3CDTF">2014-06-09T04:54:18Z</dcterms:modified>
</cp:coreProperties>
</file>