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63" r:id="rId2"/>
    <p:sldId id="268" r:id="rId3"/>
    <p:sldId id="258" r:id="rId4"/>
    <p:sldId id="259" r:id="rId5"/>
    <p:sldId id="262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D70AD9-04A9-4283-8624-66E304BF84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627DDA-73B7-4E5C-B454-B494944B7C98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229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3D0412-3939-4F3D-BCCF-990BB07318D6}" type="slidenum">
              <a:rPr lang="cs-CZ" sz="1200">
                <a:latin typeface="Calibri" pitchFamily="34" charset="0"/>
              </a:rPr>
              <a:pPr algn="r"/>
              <a:t>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DB38-1010-411B-B73F-B8DBE887877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44D4-727F-4050-95AD-95F74EF6180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FA960-EAA0-49F4-917F-AA698BE13EB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E0F4-E5E1-4BBC-B1CA-568870B25C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006C-0087-48EC-8E4A-E2847DE8395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DCD6-8017-4BBA-8EB9-C477E4C1F3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2B236-48A5-49D5-905A-5A4D0B919A7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CCBCE-8BBC-4F38-8F8C-7AC27DD4A48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5156-2586-4774-89AA-7891527C67A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D254C-F673-4CEB-9D75-F023A58D49E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7FA-C7F9-497A-A086-C277AD13D84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BE7BB39-FE03-4A40-B3C2-373525D10EC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743450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LOGO_obdelni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34988"/>
            <a:ext cx="309403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971550" y="1989138"/>
          <a:ext cx="7345363" cy="1989137"/>
        </p:xfrm>
        <a:graphic>
          <a:graphicData uri="http://schemas.openxmlformats.org/drawingml/2006/table">
            <a:tbl>
              <a:tblPr/>
              <a:tblGrid>
                <a:gridCol w="3673475"/>
                <a:gridCol w="3671888"/>
              </a:tblGrid>
              <a:tr h="54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ŠKOLY:</a:t>
                      </a:r>
                    </a:p>
                  </a:txBody>
                  <a:tcPr marT="45735" marB="4573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Základní škola T. G. Masaryka, Bojkovice, okres Uherské Hradiště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AUTOR:</a:t>
                      </a:r>
                    </a:p>
                  </a:txBody>
                  <a:tcPr marT="45735" marB="4573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Jiří Šmíd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NÁZEV:</a:t>
                      </a:r>
                    </a:p>
                  </a:txBody>
                  <a:tcPr marT="45735" marB="4573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VY_42_INOVACE_01_Jehlan_povrch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TÉMATICKÝ CELEK:</a:t>
                      </a:r>
                    </a:p>
                  </a:txBody>
                  <a:tcPr marT="45735" marB="4573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Geometrie v rovině a prostoru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PROJEKTU:</a:t>
                      </a:r>
                    </a:p>
                  </a:txBody>
                  <a:tcPr marT="45735" marB="4573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CZ.1.07/1.4.00/21.0882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712968" cy="4392488"/>
          </a:xfrm>
        </p:spPr>
        <p:txBody>
          <a:bodyPr/>
          <a:lstStyle/>
          <a:p>
            <a:r>
              <a:rPr lang="cs-CZ" dirty="0" smtClean="0"/>
              <a:t>V této prezentaci je stěnová výška značena </a:t>
            </a:r>
            <a:r>
              <a:rPr lang="cs-CZ" i="1" dirty="0" err="1" smtClean="0"/>
              <a:t>v</a:t>
            </a:r>
            <a:r>
              <a:rPr lang="cs-CZ" i="1" baseline="-25000" dirty="0" err="1" smtClean="0"/>
              <a:t>a</a:t>
            </a:r>
            <a:r>
              <a:rPr lang="cs-CZ" i="1" baseline="-25000" dirty="0" smtClean="0"/>
              <a:t>, </a:t>
            </a:r>
            <a:r>
              <a:rPr lang="cs-CZ" i="1" dirty="0" err="1" smtClean="0"/>
              <a:t>v</a:t>
            </a:r>
            <a:r>
              <a:rPr lang="cs-CZ" i="1" baseline="-25000" dirty="0" err="1" smtClean="0"/>
              <a:t>b</a:t>
            </a:r>
            <a:r>
              <a:rPr lang="cs-CZ" dirty="0" smtClean="0"/>
              <a:t>. Obvykle se značí </a:t>
            </a:r>
            <a:r>
              <a:rPr lang="cs-CZ" i="1" dirty="0" err="1" smtClean="0"/>
              <a:t>v</a:t>
            </a:r>
            <a:r>
              <a:rPr lang="cs-CZ" i="1" baseline="-25000" dirty="0" err="1" smtClean="0"/>
              <a:t>s</a:t>
            </a:r>
            <a:r>
              <a:rPr lang="cs-CZ" dirty="0" smtClean="0"/>
              <a:t> </a:t>
            </a:r>
            <a:r>
              <a:rPr lang="cs-CZ" dirty="0" smtClean="0"/>
              <a:t>nebo </a:t>
            </a:r>
            <a:r>
              <a:rPr lang="cs-CZ" i="1" dirty="0" err="1" smtClean="0"/>
              <a:t>w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Pravidelný = </a:t>
            </a:r>
            <a:r>
              <a:rPr lang="cs-CZ" u="sng" dirty="0" smtClean="0"/>
              <a:t>všechny</a:t>
            </a:r>
            <a:r>
              <a:rPr lang="cs-CZ" dirty="0" smtClean="0"/>
              <a:t> hrany v podstavě stejné, </a:t>
            </a:r>
            <a:r>
              <a:rPr lang="cs-CZ" u="sng" dirty="0" smtClean="0"/>
              <a:t>všechny</a:t>
            </a:r>
            <a:r>
              <a:rPr lang="cs-CZ" dirty="0" smtClean="0"/>
              <a:t> stěny pláště stejné    .</a:t>
            </a:r>
            <a:endParaRPr lang="cs-CZ" dirty="0"/>
          </a:p>
        </p:txBody>
      </p:sp>
      <p:sp>
        <p:nvSpPr>
          <p:cNvPr id="3" name="Rovnoramenný trojúhelník 2"/>
          <p:cNvSpPr/>
          <p:nvPr/>
        </p:nvSpPr>
        <p:spPr>
          <a:xfrm>
            <a:off x="7308304" y="3645024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Povrch jehlanu</a:t>
            </a: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395288" y="1125538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cs-CZ" sz="2800"/>
              <a:t>= součtu obsahů všech jeho stěn = obsahu sítě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80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cs-CZ" sz="2800"/>
              <a:t>						</a:t>
            </a:r>
            <a:endParaRPr lang="cs-CZ" sz="2800" u="sng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800" u="sng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800" u="sng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800" u="sng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1600" b="1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800" b="1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800" b="1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cs-CZ" sz="2400" b="1">
              <a:solidFill>
                <a:srgbClr val="0033CC"/>
              </a:solidFill>
            </a:endParaRP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3132138" y="5373688"/>
            <a:ext cx="2592387" cy="504825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>
            <a:off x="611188" y="48688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 flipV="1">
            <a:off x="611188" y="42211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 flipV="1">
            <a:off x="2195513" y="42211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1331913" y="42211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 flipV="1">
            <a:off x="611188" y="1989138"/>
            <a:ext cx="129540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 flipH="1" flipV="1">
            <a:off x="1906588" y="1989138"/>
            <a:ext cx="2889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 flipH="1" flipV="1">
            <a:off x="1906588" y="1989138"/>
            <a:ext cx="1008062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 flipV="1">
            <a:off x="1331913" y="1989138"/>
            <a:ext cx="574675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91" name="Rectangle 79"/>
          <p:cNvSpPr>
            <a:spLocks noChangeArrowheads="1"/>
          </p:cNvSpPr>
          <p:nvPr/>
        </p:nvSpPr>
        <p:spPr bwMode="auto">
          <a:xfrm>
            <a:off x="3276600" y="5373688"/>
            <a:ext cx="23050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cs-CZ" sz="2800" b="1">
                <a:solidFill>
                  <a:srgbClr val="0033CC"/>
                </a:solidFill>
              </a:rPr>
              <a:t>S = Sp + Spl</a:t>
            </a:r>
          </a:p>
        </p:txBody>
      </p:sp>
      <p:sp>
        <p:nvSpPr>
          <p:cNvPr id="38992" name="Rectangle 80" descr="Světlý šikmo nahoru"/>
          <p:cNvSpPr>
            <a:spLocks noChangeArrowheads="1"/>
          </p:cNvSpPr>
          <p:nvPr/>
        </p:nvSpPr>
        <p:spPr bwMode="auto">
          <a:xfrm>
            <a:off x="4140200" y="3933825"/>
            <a:ext cx="1511300" cy="1223963"/>
          </a:xfrm>
          <a:prstGeom prst="rect">
            <a:avLst/>
          </a:prstGeom>
          <a:pattFill prst="ltUpDiag">
            <a:fgClr>
              <a:srgbClr val="0033CC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b="1">
                <a:solidFill>
                  <a:srgbClr val="0033CC"/>
                </a:solidFill>
              </a:rPr>
              <a:t>Sp</a:t>
            </a:r>
          </a:p>
        </p:txBody>
      </p:sp>
      <p:sp>
        <p:nvSpPr>
          <p:cNvPr id="38993" name="AutoShape 81" descr="Světlý šikmo dolů"/>
          <p:cNvSpPr>
            <a:spLocks noChangeArrowheads="1"/>
          </p:cNvSpPr>
          <p:nvPr/>
        </p:nvSpPr>
        <p:spPr bwMode="auto">
          <a:xfrm rot="2472266">
            <a:off x="3370263" y="1565275"/>
            <a:ext cx="1657350" cy="2087563"/>
          </a:xfrm>
          <a:prstGeom prst="triangle">
            <a:avLst>
              <a:gd name="adj" fmla="val 50000"/>
            </a:avLst>
          </a:prstGeom>
          <a:pattFill prst="ltDnDiag">
            <a:fgClr>
              <a:srgbClr val="CC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94" name="AutoShape 82" descr="Světlý šikmo dolů"/>
          <p:cNvSpPr>
            <a:spLocks noChangeArrowheads="1"/>
          </p:cNvSpPr>
          <p:nvPr/>
        </p:nvSpPr>
        <p:spPr bwMode="auto">
          <a:xfrm rot="-2338430">
            <a:off x="4859338" y="1628775"/>
            <a:ext cx="1439862" cy="2087563"/>
          </a:xfrm>
          <a:prstGeom prst="triangle">
            <a:avLst>
              <a:gd name="adj" fmla="val 49301"/>
            </a:avLst>
          </a:prstGeom>
          <a:pattFill prst="ltDnDiag">
            <a:fgClr>
              <a:srgbClr val="CC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95" name="AutoShape 83" descr="Světlý šikmo dolů"/>
          <p:cNvSpPr>
            <a:spLocks noChangeArrowheads="1"/>
          </p:cNvSpPr>
          <p:nvPr/>
        </p:nvSpPr>
        <p:spPr bwMode="auto">
          <a:xfrm rot="-4604026">
            <a:off x="5218112" y="989013"/>
            <a:ext cx="1439863" cy="2160588"/>
          </a:xfrm>
          <a:prstGeom prst="triangle">
            <a:avLst>
              <a:gd name="adj" fmla="val 49301"/>
            </a:avLst>
          </a:prstGeom>
          <a:pattFill prst="ltDnDiag">
            <a:fgClr>
              <a:srgbClr val="CC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96" name="AutoShape 84" descr="Světlý šikmo dolů"/>
          <p:cNvSpPr>
            <a:spLocks noChangeArrowheads="1"/>
          </p:cNvSpPr>
          <p:nvPr/>
        </p:nvSpPr>
        <p:spPr bwMode="auto">
          <a:xfrm>
            <a:off x="4140200" y="1844675"/>
            <a:ext cx="1511300" cy="2089150"/>
          </a:xfrm>
          <a:prstGeom prst="triangle">
            <a:avLst>
              <a:gd name="adj" fmla="val 50000"/>
            </a:avLst>
          </a:prstGeom>
          <a:pattFill prst="ltDnDiag">
            <a:fgClr>
              <a:srgbClr val="CC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4572000" y="2781300"/>
            <a:ext cx="936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CC0000"/>
                </a:solidFill>
              </a:rPr>
              <a:t>Spl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38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60" grpId="0" animBg="1"/>
      <p:bldP spid="38964" grpId="0" animBg="1"/>
      <p:bldP spid="38965" grpId="0" animBg="1"/>
      <p:bldP spid="38966" grpId="0" animBg="1"/>
      <p:bldP spid="38967" grpId="0" animBg="1"/>
      <p:bldP spid="38968" grpId="0" animBg="1"/>
      <p:bldP spid="38969" grpId="0" animBg="1"/>
      <p:bldP spid="38970" grpId="0" animBg="1"/>
      <p:bldP spid="3897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1" name="Rectangle 93"/>
          <p:cNvSpPr>
            <a:spLocks/>
          </p:cNvSpPr>
          <p:nvPr/>
        </p:nvSpPr>
        <p:spPr bwMode="auto">
          <a:xfrm>
            <a:off x="5688013" y="2852738"/>
            <a:ext cx="3455987" cy="2305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cs-CZ" sz="2400"/>
              <a:t>S = Sp + Spl 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>
                <a:cs typeface="Arial" charset="0"/>
              </a:rPr>
              <a:t>S = a</a:t>
            </a:r>
            <a:r>
              <a:rPr lang="cs-CZ" sz="2400" baseline="30000">
                <a:cs typeface="Arial" charset="0"/>
              </a:rPr>
              <a:t>2</a:t>
            </a:r>
            <a:r>
              <a:rPr lang="cs-CZ" sz="2400">
                <a:cs typeface="Arial" charset="0"/>
              </a:rPr>
              <a:t> + 4. 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S = 6</a:t>
            </a:r>
            <a:r>
              <a:rPr lang="cs-CZ" sz="2400" baseline="30000">
                <a:cs typeface="Arial" charset="0"/>
              </a:rPr>
              <a:t>2 </a:t>
            </a:r>
            <a:r>
              <a:rPr lang="cs-CZ" sz="2400">
                <a:cs typeface="Arial" charset="0"/>
              </a:rPr>
              <a:t>+ 4.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u="sng">
                <a:cs typeface="Arial" charset="0"/>
              </a:rPr>
              <a:t>S = 132 dm</a:t>
            </a:r>
            <a:r>
              <a:rPr lang="cs-CZ" sz="2400" b="1" u="sng" baseline="24000">
                <a:cs typeface="Arial" charset="0"/>
              </a:rPr>
              <a:t>2</a:t>
            </a:r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Povrch jehlanu</a:t>
            </a:r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u="sng" dirty="0" smtClean="0"/>
              <a:t>Příklad 1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Vypočítej povrch </a:t>
            </a:r>
            <a:r>
              <a:rPr lang="cs-CZ" sz="2000" u="sng" dirty="0" smtClean="0"/>
              <a:t>pravidelného</a:t>
            </a:r>
            <a:r>
              <a:rPr lang="cs-CZ" sz="2000" dirty="0" smtClean="0"/>
              <a:t> čtyřbokého jehlanu, který má délku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podstavné hrany 6 dm a výšku boční stěny 8 dm.</a:t>
            </a:r>
          </a:p>
        </p:txBody>
      </p:sp>
      <p:sp>
        <p:nvSpPr>
          <p:cNvPr id="22620" name="Rectangle 92"/>
          <p:cNvSpPr>
            <a:spLocks/>
          </p:cNvSpPr>
          <p:nvPr/>
        </p:nvSpPr>
        <p:spPr bwMode="auto">
          <a:xfrm>
            <a:off x="3635375" y="2997200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cs typeface="Arial" charset="0"/>
              </a:rPr>
              <a:t>a = 6 dm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dirty="0" err="1" smtClean="0">
                <a:cs typeface="Arial" charset="0"/>
              </a:rPr>
              <a:t>v</a:t>
            </a:r>
            <a:r>
              <a:rPr lang="cs-CZ" sz="2400" baseline="-25000" dirty="0" err="1" smtClean="0">
                <a:cs typeface="Arial" charset="0"/>
              </a:rPr>
              <a:t>a</a:t>
            </a:r>
            <a:r>
              <a:rPr lang="cs-CZ" sz="2400" dirty="0" smtClean="0">
                <a:cs typeface="Arial" charset="0"/>
              </a:rPr>
              <a:t> </a:t>
            </a:r>
            <a:r>
              <a:rPr lang="cs-CZ" sz="2400" dirty="0">
                <a:cs typeface="Arial" charset="0"/>
              </a:rPr>
              <a:t>= 8 dm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u="sng" dirty="0">
                <a:cs typeface="Arial" charset="0"/>
              </a:rPr>
              <a:t>S = ? dm</a:t>
            </a:r>
            <a:r>
              <a:rPr lang="cs-CZ" sz="2400" u="sng" baseline="24000" dirty="0">
                <a:cs typeface="Arial" charset="0"/>
              </a:rPr>
              <a:t>2</a:t>
            </a:r>
          </a:p>
        </p:txBody>
      </p:sp>
      <p:sp>
        <p:nvSpPr>
          <p:cNvPr id="22634" name="Rectangle 106"/>
          <p:cNvSpPr>
            <a:spLocks/>
          </p:cNvSpPr>
          <p:nvPr/>
        </p:nvSpPr>
        <p:spPr bwMode="auto">
          <a:xfrm>
            <a:off x="2916238" y="5805488"/>
            <a:ext cx="3384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Povrch jehlanu je 132 dm</a:t>
            </a:r>
            <a:r>
              <a:rPr lang="cs-CZ" sz="2000" baseline="24000">
                <a:cs typeface="Arial" charset="0"/>
              </a:rPr>
              <a:t>2</a:t>
            </a:r>
            <a:r>
              <a:rPr lang="cs-CZ" sz="2000">
                <a:cs typeface="Arial" charset="0"/>
              </a:rPr>
              <a:t>.</a:t>
            </a:r>
          </a:p>
        </p:txBody>
      </p:sp>
      <p:sp>
        <p:nvSpPr>
          <p:cNvPr id="103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2022" name="Object 3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308850" y="3429000"/>
          <a:ext cx="792163" cy="647700"/>
        </p:xfrm>
        <a:graphic>
          <a:graphicData uri="http://schemas.openxmlformats.org/presentationml/2006/ole">
            <p:oleObj spid="_x0000_s1026" name="Rovnice" r:id="rId3" imgW="304536" imgH="393359" progId="">
              <p:embed/>
            </p:oleObj>
          </a:graphicData>
        </a:graphic>
      </p:graphicFrame>
      <p:graphicFrame>
        <p:nvGraphicFramePr>
          <p:cNvPr id="42024" name="Object 40"/>
          <p:cNvGraphicFramePr>
            <a:graphicFrameLocks noChangeAspect="1"/>
          </p:cNvGraphicFramePr>
          <p:nvPr/>
        </p:nvGraphicFramePr>
        <p:xfrm>
          <a:off x="7308850" y="4076700"/>
          <a:ext cx="660400" cy="647700"/>
        </p:xfrm>
        <a:graphic>
          <a:graphicData uri="http://schemas.openxmlformats.org/presentationml/2006/ole">
            <p:oleObj spid="_x0000_s1027" name="Rovnice" r:id="rId4" imgW="253890" imgH="393529" progId="">
              <p:embed/>
            </p:oleObj>
          </a:graphicData>
        </a:graphic>
      </p:graphicFrame>
      <p:sp>
        <p:nvSpPr>
          <p:cNvPr id="42038" name="Line 54"/>
          <p:cNvSpPr>
            <a:spLocks noChangeShapeType="1"/>
          </p:cNvSpPr>
          <p:nvPr/>
        </p:nvSpPr>
        <p:spPr bwMode="auto">
          <a:xfrm>
            <a:off x="755650" y="59483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flipV="1">
            <a:off x="755650" y="53006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 flipV="1">
            <a:off x="2339975" y="53006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>
            <a:off x="1476375" y="53006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 flipV="1">
            <a:off x="755650" y="3068638"/>
            <a:ext cx="129540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 flipH="1" flipV="1">
            <a:off x="2051050" y="3068638"/>
            <a:ext cx="2889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 flipH="1" flipV="1">
            <a:off x="2051050" y="3068638"/>
            <a:ext cx="10080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flipV="1">
            <a:off x="1476375" y="3068638"/>
            <a:ext cx="574675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6" name="Text Box 62"/>
          <p:cNvSpPr txBox="1">
            <a:spLocks noChangeArrowheads="1"/>
          </p:cNvSpPr>
          <p:nvPr/>
        </p:nvSpPr>
        <p:spPr bwMode="auto">
          <a:xfrm>
            <a:off x="1403350" y="58769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42047" name="Text Box 63"/>
          <p:cNvSpPr txBox="1">
            <a:spLocks noChangeArrowheads="1"/>
          </p:cNvSpPr>
          <p:nvPr/>
        </p:nvSpPr>
        <p:spPr bwMode="auto">
          <a:xfrm>
            <a:off x="2627313" y="55165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>
            <a:off x="2051050" y="3068638"/>
            <a:ext cx="64928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2484438" y="47244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2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2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1" grpId="0" build="allAtOnce"/>
      <p:bldP spid="41986" grpId="0"/>
      <p:bldP spid="22620" grpId="0"/>
      <p:bldP spid="22634" grpId="0"/>
      <p:bldP spid="42038" grpId="0" animBg="1"/>
      <p:bldP spid="42039" grpId="0" animBg="1"/>
      <p:bldP spid="42040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/>
      <p:bldP spid="42047" grpId="0"/>
      <p:bldP spid="42048" grpId="0" animBg="1"/>
      <p:bldP spid="4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1" name="Rectangle 93"/>
          <p:cNvSpPr>
            <a:spLocks/>
          </p:cNvSpPr>
          <p:nvPr/>
        </p:nvSpPr>
        <p:spPr bwMode="auto">
          <a:xfrm>
            <a:off x="4716463" y="2852738"/>
            <a:ext cx="3455987" cy="2305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cs-CZ" sz="2400"/>
              <a:t>S = Sp + Spl 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>
                <a:cs typeface="Arial" charset="0"/>
              </a:rPr>
              <a:t>S = a.b + 2. (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S = 7.4</a:t>
            </a:r>
            <a:r>
              <a:rPr lang="cs-CZ" sz="2400" baseline="30000">
                <a:cs typeface="Arial" charset="0"/>
              </a:rPr>
              <a:t> </a:t>
            </a:r>
            <a:r>
              <a:rPr lang="cs-CZ" sz="2400">
                <a:cs typeface="Arial" charset="0"/>
              </a:rPr>
              <a:t>+ 2.(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u="sng">
                <a:cs typeface="Arial" charset="0"/>
              </a:rPr>
              <a:t>S = 108 cm</a:t>
            </a:r>
            <a:r>
              <a:rPr lang="cs-CZ" sz="2400" b="1" u="sng" baseline="24000">
                <a:cs typeface="Arial" charset="0"/>
              </a:rPr>
              <a:t>2</a:t>
            </a:r>
          </a:p>
        </p:txBody>
      </p:sp>
      <p:sp>
        <p:nvSpPr>
          <p:cNvPr id="53251" name="Rectang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 anchor="ctr"/>
          <a:lstStyle/>
          <a:p>
            <a:pPr eaLnBrk="1" hangingPunct="1"/>
            <a:r>
              <a:rPr lang="cs-CZ" smtClean="0"/>
              <a:t>Povrch jehlanu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u="sng" smtClean="0"/>
              <a:t>Příklad 2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Vypočítej povrch čtyřbokého jehlanu, který má podstavu tvaru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obdélníka s rozměry 7cm a 4cm, výšky bočních stěn </a:t>
            </a:r>
            <a:r>
              <a:rPr lang="cs-CZ" sz="2100" smtClean="0"/>
              <a:t>v</a:t>
            </a:r>
            <a:r>
              <a:rPr lang="cs-CZ" sz="2100" baseline="-25000" smtClean="0"/>
              <a:t>a</a:t>
            </a:r>
            <a:r>
              <a:rPr lang="cs-CZ" sz="2100" smtClean="0"/>
              <a:t>= </a:t>
            </a:r>
            <a:r>
              <a:rPr lang="cs-CZ" sz="2000" smtClean="0"/>
              <a:t>8cm, </a:t>
            </a:r>
            <a:r>
              <a:rPr lang="cs-CZ" sz="2100" smtClean="0"/>
              <a:t>v</a:t>
            </a:r>
            <a:r>
              <a:rPr lang="cs-CZ" sz="2100" baseline="-25000" smtClean="0"/>
              <a:t>b</a:t>
            </a:r>
            <a:r>
              <a:rPr lang="cs-CZ" sz="2100" smtClean="0"/>
              <a:t>= </a:t>
            </a:r>
            <a:r>
              <a:rPr lang="cs-CZ" sz="2000" smtClean="0"/>
              <a:t>6cm.</a:t>
            </a:r>
          </a:p>
        </p:txBody>
      </p:sp>
      <p:sp>
        <p:nvSpPr>
          <p:cNvPr id="22620" name="Rectangle 92"/>
          <p:cNvSpPr>
            <a:spLocks/>
          </p:cNvSpPr>
          <p:nvPr/>
        </p:nvSpPr>
        <p:spPr bwMode="auto">
          <a:xfrm>
            <a:off x="3059113" y="2997200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a = 7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b = 4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v</a:t>
            </a:r>
            <a:r>
              <a:rPr lang="cs-CZ" sz="2400" baseline="-25000">
                <a:cs typeface="Arial" charset="0"/>
              </a:rPr>
              <a:t>a</a:t>
            </a:r>
            <a:r>
              <a:rPr lang="cs-CZ" sz="2400">
                <a:cs typeface="Arial" charset="0"/>
              </a:rPr>
              <a:t> = 8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v</a:t>
            </a:r>
            <a:r>
              <a:rPr lang="cs-CZ" sz="2400" baseline="-25000">
                <a:cs typeface="Arial" charset="0"/>
              </a:rPr>
              <a:t>b</a:t>
            </a:r>
            <a:r>
              <a:rPr lang="cs-CZ" sz="2400">
                <a:cs typeface="Arial" charset="0"/>
              </a:rPr>
              <a:t> = 6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 u="sng">
                <a:cs typeface="Arial" charset="0"/>
              </a:rPr>
              <a:t>S = ? cm</a:t>
            </a:r>
            <a:r>
              <a:rPr lang="cs-CZ" sz="2400" u="sng" baseline="24000">
                <a:cs typeface="Arial" charset="0"/>
              </a:rPr>
              <a:t>2</a:t>
            </a:r>
          </a:p>
        </p:txBody>
      </p:sp>
      <p:sp>
        <p:nvSpPr>
          <p:cNvPr id="22634" name="Rectangle 106"/>
          <p:cNvSpPr>
            <a:spLocks/>
          </p:cNvSpPr>
          <p:nvPr/>
        </p:nvSpPr>
        <p:spPr bwMode="auto">
          <a:xfrm>
            <a:off x="2916238" y="5805488"/>
            <a:ext cx="3384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Povrch jehlanu je 108 cm</a:t>
            </a:r>
            <a:r>
              <a:rPr lang="cs-CZ" sz="2000" baseline="24000">
                <a:cs typeface="Arial" charset="0"/>
              </a:rPr>
              <a:t>2</a:t>
            </a:r>
            <a:r>
              <a:rPr lang="cs-CZ" sz="2000">
                <a:cs typeface="Arial" charset="0"/>
              </a:rPr>
              <a:t>.</a:t>
            </a:r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740650" y="3500438"/>
          <a:ext cx="493713" cy="638175"/>
        </p:xfrm>
        <a:graphic>
          <a:graphicData uri="http://schemas.openxmlformats.org/presentationml/2006/ole">
            <p:oleObj spid="_x0000_s2050" name="Rovnice" r:id="rId3" imgW="304536" imgH="393359" progId="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7380288" y="4076700"/>
          <a:ext cx="693737" cy="647700"/>
        </p:xfrm>
        <a:graphic>
          <a:graphicData uri="http://schemas.openxmlformats.org/presentationml/2006/ole">
            <p:oleObj spid="_x0000_s2051" name="Rovnice" r:id="rId4" imgW="266469" imgH="393359" progId="">
              <p:embed/>
            </p:oleObj>
          </a:graphicData>
        </a:graphic>
      </p:graphicFrame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755650" y="59483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V="1">
            <a:off x="755650" y="53006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V="1">
            <a:off x="2339975" y="530066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476375" y="530066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755650" y="3068638"/>
            <a:ext cx="129540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 flipV="1">
            <a:off x="2051050" y="3068638"/>
            <a:ext cx="2889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 flipV="1">
            <a:off x="2051050" y="3068638"/>
            <a:ext cx="10080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1476375" y="3068638"/>
            <a:ext cx="574675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403350" y="58769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627313" y="55165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</a:t>
            </a: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2051050" y="3068638"/>
            <a:ext cx="64928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692275" y="5300663"/>
            <a:ext cx="3825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</a:t>
            </a:r>
            <a:r>
              <a:rPr lang="cs-CZ" baseline="-25000"/>
              <a:t>a</a:t>
            </a:r>
            <a:endParaRPr lang="cs-CZ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H="1">
            <a:off x="1619250" y="3068638"/>
            <a:ext cx="43180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555875" y="4868863"/>
            <a:ext cx="3825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</a:t>
            </a:r>
            <a:r>
              <a:rPr lang="cs-CZ" baseline="-25000"/>
              <a:t>b</a:t>
            </a:r>
            <a:endParaRPr lang="cs-CZ"/>
          </a:p>
        </p:txBody>
      </p:sp>
      <p:graphicFrame>
        <p:nvGraphicFramePr>
          <p:cNvPr id="53274" name="Object 26"/>
          <p:cNvGraphicFramePr>
            <a:graphicFrameLocks noChangeAspect="1"/>
          </p:cNvGraphicFramePr>
          <p:nvPr/>
        </p:nvGraphicFramePr>
        <p:xfrm>
          <a:off x="6653213" y="3500438"/>
          <a:ext cx="792162" cy="647700"/>
        </p:xfrm>
        <a:graphic>
          <a:graphicData uri="http://schemas.openxmlformats.org/presentationml/2006/ole">
            <p:oleObj spid="_x0000_s2052" name="Rovnice" r:id="rId5" imgW="304536" imgH="393359" progId="">
              <p:embed/>
            </p:oleObj>
          </a:graphicData>
        </a:graphic>
      </p:graphicFrame>
      <p:graphicFrame>
        <p:nvGraphicFramePr>
          <p:cNvPr id="53275" name="Object 27"/>
          <p:cNvGraphicFramePr>
            <a:graphicFrameLocks noChangeAspect="1"/>
          </p:cNvGraphicFramePr>
          <p:nvPr/>
        </p:nvGraphicFramePr>
        <p:xfrm>
          <a:off x="6443663" y="4076700"/>
          <a:ext cx="660400" cy="647700"/>
        </p:xfrm>
        <a:graphic>
          <a:graphicData uri="http://schemas.openxmlformats.org/presentationml/2006/ole">
            <p:oleObj spid="_x0000_s2053" name="Rovnice" r:id="rId6" imgW="253890" imgH="393529" progId="">
              <p:embed/>
            </p:oleObj>
          </a:graphicData>
        </a:graphic>
      </p:graphicFrame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7380288" y="3644900"/>
            <a:ext cx="3175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8224838" y="3573463"/>
            <a:ext cx="37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)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019925" y="4221163"/>
            <a:ext cx="3175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8027988" y="4149725"/>
            <a:ext cx="37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1" grpId="0" build="allAtOnce"/>
      <p:bldP spid="53251" grpId="0"/>
      <p:bldP spid="22620" grpId="0"/>
      <p:bldP spid="22634" grpId="0"/>
      <p:bldP spid="53260" grpId="0" animBg="1"/>
      <p:bldP spid="53261" grpId="0" animBg="1"/>
      <p:bldP spid="53262" grpId="0" animBg="1"/>
      <p:bldP spid="53263" grpId="0" animBg="1"/>
      <p:bldP spid="53264" grpId="0" animBg="1"/>
      <p:bldP spid="53265" grpId="0" animBg="1"/>
      <p:bldP spid="53266" grpId="0" animBg="1"/>
      <p:bldP spid="53267" grpId="0" animBg="1"/>
      <p:bldP spid="53268" grpId="0"/>
      <p:bldP spid="53269" grpId="0"/>
      <p:bldP spid="53270" grpId="0" animBg="1"/>
      <p:bldP spid="53271" grpId="0"/>
      <p:bldP spid="53272" grpId="0" animBg="1"/>
      <p:bldP spid="53273" grpId="0"/>
      <p:bldP spid="53276" grpId="0"/>
      <p:bldP spid="53277" grpId="0"/>
      <p:bldP spid="53278" grpId="0"/>
      <p:bldP spid="53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1" name="Rectangle 93"/>
          <p:cNvSpPr>
            <a:spLocks/>
          </p:cNvSpPr>
          <p:nvPr/>
        </p:nvSpPr>
        <p:spPr bwMode="auto">
          <a:xfrm>
            <a:off x="5364163" y="1773238"/>
            <a:ext cx="3455987" cy="2305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cs-CZ" sz="2400"/>
              <a:t>S = Sp + Spl 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>
                <a:cs typeface="Arial" charset="0"/>
              </a:rPr>
              <a:t>S = a</a:t>
            </a:r>
            <a:r>
              <a:rPr lang="cs-CZ" sz="2400" baseline="30000">
                <a:cs typeface="Arial" charset="0"/>
              </a:rPr>
              <a:t>2</a:t>
            </a:r>
            <a:r>
              <a:rPr lang="cs-CZ" sz="2400">
                <a:cs typeface="Arial" charset="0"/>
              </a:rPr>
              <a:t> + 4 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S = 10</a:t>
            </a:r>
            <a:r>
              <a:rPr lang="cs-CZ" sz="2400" baseline="30000">
                <a:cs typeface="Arial" charset="0"/>
              </a:rPr>
              <a:t>2 </a:t>
            </a:r>
            <a:r>
              <a:rPr lang="cs-CZ" sz="2400">
                <a:cs typeface="Arial" charset="0"/>
              </a:rPr>
              <a:t>+ 4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400" b="1" u="sng">
                <a:cs typeface="Arial" charset="0"/>
              </a:rPr>
              <a:t>S = 360 cm</a:t>
            </a:r>
            <a:r>
              <a:rPr lang="cs-CZ" sz="2400" b="1" u="sng" baseline="24000">
                <a:cs typeface="Arial" charset="0"/>
              </a:rPr>
              <a:t>2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2296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u="sng" smtClean="0"/>
              <a:t>Příklad 3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Pravidelný čtyřboký jehlan má délku podstavné hrany 10 cm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a tělesovou výšku 12 cm. Vypočítej jeho povrch.</a:t>
            </a:r>
          </a:p>
        </p:txBody>
      </p:sp>
      <p:sp>
        <p:nvSpPr>
          <p:cNvPr id="22620" name="Rectangle 92"/>
          <p:cNvSpPr>
            <a:spLocks/>
          </p:cNvSpPr>
          <p:nvPr/>
        </p:nvSpPr>
        <p:spPr bwMode="auto">
          <a:xfrm>
            <a:off x="3132138" y="1844675"/>
            <a:ext cx="15843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a = 10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v = 12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v</a:t>
            </a:r>
            <a:r>
              <a:rPr lang="cs-CZ" sz="2000" baseline="-25000">
                <a:cs typeface="Arial" charset="0"/>
              </a:rPr>
              <a:t>a</a:t>
            </a:r>
            <a:r>
              <a:rPr lang="cs-CZ" sz="2000">
                <a:cs typeface="Arial" charset="0"/>
              </a:rPr>
              <a:t> = ? cm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000" u="sng">
                <a:cs typeface="Arial" charset="0"/>
              </a:rPr>
              <a:t>S = ? cm</a:t>
            </a:r>
            <a:r>
              <a:rPr lang="cs-CZ" sz="2000" u="sng" baseline="24000">
                <a:cs typeface="Arial" charset="0"/>
              </a:rPr>
              <a:t>2</a:t>
            </a:r>
          </a:p>
        </p:txBody>
      </p:sp>
      <p:sp>
        <p:nvSpPr>
          <p:cNvPr id="22634" name="Rectangle 106"/>
          <p:cNvSpPr>
            <a:spLocks/>
          </p:cNvSpPr>
          <p:nvPr/>
        </p:nvSpPr>
        <p:spPr bwMode="auto">
          <a:xfrm>
            <a:off x="5148263" y="4724400"/>
            <a:ext cx="3384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Povrch jehlanu je 360 cm</a:t>
            </a:r>
            <a:r>
              <a:rPr lang="cs-CZ" sz="2000" baseline="24000">
                <a:cs typeface="Arial" charset="0"/>
              </a:rPr>
              <a:t>2</a:t>
            </a:r>
            <a:r>
              <a:rPr lang="cs-CZ" sz="2000">
                <a:cs typeface="Arial" charset="0"/>
              </a:rPr>
              <a:t>.</a:t>
            </a:r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877050" y="2349500"/>
          <a:ext cx="585788" cy="647700"/>
        </p:xfrm>
        <a:graphic>
          <a:graphicData uri="http://schemas.openxmlformats.org/presentationml/2006/ole">
            <p:oleObj spid="_x0000_s3074" name="Rovnice" r:id="rId3" imgW="355292" imgH="393359" progId="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6850063" y="2997200"/>
          <a:ext cx="1154112" cy="647700"/>
        </p:xfrm>
        <a:graphic>
          <a:graphicData uri="http://schemas.openxmlformats.org/presentationml/2006/ole">
            <p:oleObj spid="_x0000_s3075" name="Rovnice" r:id="rId4" imgW="444307" imgH="393529" progId="">
              <p:embed/>
            </p:oleObj>
          </a:graphicData>
        </a:graphic>
      </p:graphicFrame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68313" y="5156200"/>
            <a:ext cx="1584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468313" y="450850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V="1">
            <a:off x="2052638" y="450850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1189038" y="4508500"/>
            <a:ext cx="15843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V="1">
            <a:off x="468313" y="2276475"/>
            <a:ext cx="129540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 flipV="1">
            <a:off x="1763713" y="2276475"/>
            <a:ext cx="288925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1008062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1189038" y="2276475"/>
            <a:ext cx="574675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1116013" y="50847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2339975" y="47244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1763713" y="2276475"/>
            <a:ext cx="6492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2197100" y="3932238"/>
            <a:ext cx="3825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</a:t>
            </a:r>
            <a:r>
              <a:rPr lang="cs-CZ" baseline="-25000"/>
              <a:t>a</a:t>
            </a:r>
            <a:endParaRPr lang="cs-CZ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1763713" y="2276475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1692275" y="4724400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H="1">
            <a:off x="1692275" y="4724400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404938" y="40036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</a:t>
            </a:r>
          </a:p>
        </p:txBody>
      </p:sp>
      <p:graphicFrame>
        <p:nvGraphicFramePr>
          <p:cNvPr id="3076" name="Object 28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3076" name="Rovnice" r:id="rId5" imgW="88784" imgH="190252" progId="">
              <p:embed/>
            </p:oleObj>
          </a:graphicData>
        </a:graphic>
      </p:graphicFrame>
      <p:graphicFrame>
        <p:nvGraphicFramePr>
          <p:cNvPr id="59421" name="Object 29"/>
          <p:cNvGraphicFramePr>
            <a:graphicFrameLocks noChangeAspect="1"/>
          </p:cNvGraphicFramePr>
          <p:nvPr/>
        </p:nvGraphicFramePr>
        <p:xfrm>
          <a:off x="3203575" y="3500438"/>
          <a:ext cx="1439863" cy="739775"/>
        </p:xfrm>
        <a:graphic>
          <a:graphicData uri="http://schemas.openxmlformats.org/presentationml/2006/ole">
            <p:oleObj spid="_x0000_s3077" name="Rovnice" r:id="rId6" imgW="914400" imgH="469800" progId="">
              <p:embed/>
            </p:oleObj>
          </a:graphicData>
        </a:graphic>
      </p:graphicFrame>
      <p:graphicFrame>
        <p:nvGraphicFramePr>
          <p:cNvPr id="59422" name="Object 30"/>
          <p:cNvGraphicFramePr>
            <a:graphicFrameLocks noChangeAspect="1"/>
          </p:cNvGraphicFramePr>
          <p:nvPr/>
        </p:nvGraphicFramePr>
        <p:xfrm>
          <a:off x="3238500" y="5084763"/>
          <a:ext cx="1479550" cy="400050"/>
        </p:xfrm>
        <a:graphic>
          <a:graphicData uri="http://schemas.openxmlformats.org/presentationml/2006/ole">
            <p:oleObj spid="_x0000_s3078" name="Rovnice" r:id="rId7" imgW="939392" imgH="253890" progId="">
              <p:embed/>
            </p:oleObj>
          </a:graphicData>
        </a:graphic>
      </p:graphicFrame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3203575" y="4292600"/>
          <a:ext cx="1619250" cy="739775"/>
        </p:xfrm>
        <a:graphic>
          <a:graphicData uri="http://schemas.openxmlformats.org/presentationml/2006/ole">
            <p:oleObj spid="_x0000_s3079" name="Rovnice" r:id="rId8" imgW="1028700" imgH="469900" progId="">
              <p:embed/>
            </p:oleObj>
          </a:graphicData>
        </a:graphic>
      </p:graphicFrame>
      <p:graphicFrame>
        <p:nvGraphicFramePr>
          <p:cNvPr id="59424" name="Object 32"/>
          <p:cNvGraphicFramePr>
            <a:graphicFrameLocks noChangeAspect="1"/>
          </p:cNvGraphicFramePr>
          <p:nvPr/>
        </p:nvGraphicFramePr>
        <p:xfrm>
          <a:off x="3203575" y="5589588"/>
          <a:ext cx="1000125" cy="381000"/>
        </p:xfrm>
        <a:graphic>
          <a:graphicData uri="http://schemas.openxmlformats.org/presentationml/2006/ole">
            <p:oleObj spid="_x0000_s3080" name="Rovnice" r:id="rId9" imgW="634725" imgH="2411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2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2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2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22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1" grpId="0" build="allAtOnce"/>
      <p:bldP spid="22620" grpId="0"/>
      <p:bldP spid="22634" grpId="0"/>
      <p:bldP spid="59404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  <p:bldP spid="59412" grpId="0"/>
      <p:bldP spid="59413" grpId="0"/>
      <p:bldP spid="59414" grpId="0" animBg="1"/>
      <p:bldP spid="59415" grpId="0"/>
      <p:bldP spid="59416" grpId="0" animBg="1"/>
      <p:bldP spid="59417" grpId="0" animBg="1"/>
      <p:bldP spid="59418" grpId="0" animBg="1"/>
      <p:bldP spid="594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351837" cy="1223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u="sng" smtClean="0"/>
              <a:t>Příklad 4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Vypočítej kolik m</a:t>
            </a:r>
            <a:r>
              <a:rPr lang="cs-CZ" sz="2000" baseline="30000" smtClean="0"/>
              <a:t>2</a:t>
            </a:r>
            <a:r>
              <a:rPr lang="cs-CZ" sz="2000" smtClean="0"/>
              <a:t> plechu je třeba na pokrytí střechy tvaru pravidelného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čtyřbokého jehlanu s délkou podstavné hrany 6 m. Výška střechy je 4 m.</a:t>
            </a:r>
          </a:p>
        </p:txBody>
      </p:sp>
      <p:sp>
        <p:nvSpPr>
          <p:cNvPr id="22620" name="Rectangle 92"/>
          <p:cNvSpPr>
            <a:spLocks/>
          </p:cNvSpPr>
          <p:nvPr/>
        </p:nvSpPr>
        <p:spPr bwMode="auto">
          <a:xfrm>
            <a:off x="3276600" y="1916113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a = 6 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v = 4 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cs typeface="Arial" charset="0"/>
              </a:rPr>
              <a:t>S</a:t>
            </a:r>
            <a:r>
              <a:rPr lang="cs-CZ" sz="2400" baseline="-25000">
                <a:cs typeface="Arial" charset="0"/>
              </a:rPr>
              <a:t>pl</a:t>
            </a:r>
            <a:r>
              <a:rPr lang="cs-CZ" sz="2400">
                <a:cs typeface="Arial" charset="0"/>
              </a:rPr>
              <a:t> = ? m</a:t>
            </a:r>
            <a:r>
              <a:rPr lang="cs-CZ" sz="2400" baseline="24000">
                <a:cs typeface="Arial" charset="0"/>
              </a:rPr>
              <a:t>2</a:t>
            </a:r>
          </a:p>
        </p:txBody>
      </p:sp>
      <p:sp>
        <p:nvSpPr>
          <p:cNvPr id="22634" name="Rectangle 106"/>
          <p:cNvSpPr>
            <a:spLocks/>
          </p:cNvSpPr>
          <p:nvPr/>
        </p:nvSpPr>
        <p:spPr bwMode="auto">
          <a:xfrm>
            <a:off x="3779838" y="5805488"/>
            <a:ext cx="51133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>
                <a:cs typeface="Arial" charset="0"/>
              </a:rPr>
              <a:t>Na pokrytí střechy je třeba 60 m</a:t>
            </a:r>
            <a:r>
              <a:rPr lang="cs-CZ" sz="2000" baseline="24000">
                <a:cs typeface="Arial" charset="0"/>
              </a:rPr>
              <a:t>2 </a:t>
            </a:r>
            <a:r>
              <a:rPr lang="cs-CZ" sz="2000">
                <a:cs typeface="Arial" charset="0"/>
              </a:rPr>
              <a:t>plechu.</a:t>
            </a:r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468313" y="4940300"/>
            <a:ext cx="1584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468313" y="429260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2052638" y="429260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1189038" y="4292600"/>
            <a:ext cx="15843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V="1">
            <a:off x="468313" y="2060575"/>
            <a:ext cx="129540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 flipV="1">
            <a:off x="1763713" y="2060575"/>
            <a:ext cx="288925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 flipV="1">
            <a:off x="1763713" y="2060575"/>
            <a:ext cx="1008062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1189038" y="2060575"/>
            <a:ext cx="574675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116013" y="48688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339975" y="45085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</a:t>
            </a: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348038" y="33575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57372" name="Object 28"/>
          <p:cNvGraphicFramePr>
            <a:graphicFrameLocks noChangeAspect="1"/>
          </p:cNvGraphicFramePr>
          <p:nvPr/>
        </p:nvGraphicFramePr>
        <p:xfrm>
          <a:off x="5435600" y="1844675"/>
          <a:ext cx="1728788" cy="849313"/>
        </p:xfrm>
        <a:graphic>
          <a:graphicData uri="http://schemas.openxmlformats.org/presentationml/2006/ole">
            <p:oleObj spid="_x0000_s4098" name="Rovnice" r:id="rId3" imgW="799753" imgH="393529" progId="">
              <p:embed/>
            </p:oleObj>
          </a:graphicData>
        </a:graphic>
      </p:graphicFrame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1763713" y="2060575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2268538" y="378936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</a:t>
            </a:r>
            <a:r>
              <a:rPr lang="cs-CZ" baseline="-25000"/>
              <a:t>a</a:t>
            </a:r>
            <a:endParaRPr lang="cs-CZ"/>
          </a:p>
        </p:txBody>
      </p:sp>
      <p:graphicFrame>
        <p:nvGraphicFramePr>
          <p:cNvPr id="57376" name="Object 32"/>
          <p:cNvGraphicFramePr>
            <a:graphicFrameLocks noChangeAspect="1"/>
          </p:cNvGraphicFramePr>
          <p:nvPr/>
        </p:nvGraphicFramePr>
        <p:xfrm>
          <a:off x="5562600" y="2781300"/>
          <a:ext cx="1619250" cy="849313"/>
        </p:xfrm>
        <a:graphic>
          <a:graphicData uri="http://schemas.openxmlformats.org/presentationml/2006/ole">
            <p:oleObj spid="_x0000_s4099" name="Rovnice" r:id="rId4" imgW="748975" imgH="393529" progId="">
              <p:embed/>
            </p:oleObj>
          </a:graphicData>
        </a:graphic>
      </p:graphicFrame>
      <p:graphicFrame>
        <p:nvGraphicFramePr>
          <p:cNvPr id="57377" name="Object 33"/>
          <p:cNvGraphicFramePr>
            <a:graphicFrameLocks noChangeAspect="1"/>
          </p:cNvGraphicFramePr>
          <p:nvPr/>
        </p:nvGraphicFramePr>
        <p:xfrm>
          <a:off x="5603875" y="3794125"/>
          <a:ext cx="1538288" cy="549275"/>
        </p:xfrm>
        <a:graphic>
          <a:graphicData uri="http://schemas.openxmlformats.org/presentationml/2006/ole">
            <p:oleObj spid="_x0000_s4100" name="Rovnice" r:id="rId5" imgW="710891" imgH="253890" progId="">
              <p:embed/>
            </p:oleObj>
          </a:graphicData>
        </a:graphic>
      </p:graphicFrame>
      <p:graphicFrame>
        <p:nvGraphicFramePr>
          <p:cNvPr id="57379" name="Object 35"/>
          <p:cNvGraphicFramePr>
            <a:graphicFrameLocks noChangeAspect="1"/>
          </p:cNvGraphicFramePr>
          <p:nvPr/>
        </p:nvGraphicFramePr>
        <p:xfrm>
          <a:off x="3348038" y="3429000"/>
          <a:ext cx="1511300" cy="776288"/>
        </p:xfrm>
        <a:graphic>
          <a:graphicData uri="http://schemas.openxmlformats.org/presentationml/2006/ole">
            <p:oleObj spid="_x0000_s4101" name="Rovnice" r:id="rId6" imgW="914400" imgH="469800" progId="">
              <p:embed/>
            </p:oleObj>
          </a:graphicData>
        </a:graphic>
      </p:graphicFrame>
      <p:graphicFrame>
        <p:nvGraphicFramePr>
          <p:cNvPr id="57380" name="Object 36"/>
          <p:cNvGraphicFramePr>
            <a:graphicFrameLocks noChangeAspect="1"/>
          </p:cNvGraphicFramePr>
          <p:nvPr/>
        </p:nvGraphicFramePr>
        <p:xfrm>
          <a:off x="3419475" y="4221163"/>
          <a:ext cx="1439863" cy="739775"/>
        </p:xfrm>
        <a:graphic>
          <a:graphicData uri="http://schemas.openxmlformats.org/presentationml/2006/ole">
            <p:oleObj spid="_x0000_s4102" name="Rovnice" r:id="rId7" imgW="914400" imgH="469800" progId="">
              <p:embed/>
            </p:oleObj>
          </a:graphicData>
        </a:graphic>
      </p:graphicFrame>
      <p:graphicFrame>
        <p:nvGraphicFramePr>
          <p:cNvPr id="57381" name="Object 37"/>
          <p:cNvGraphicFramePr>
            <a:graphicFrameLocks noChangeAspect="1"/>
          </p:cNvGraphicFramePr>
          <p:nvPr/>
        </p:nvGraphicFramePr>
        <p:xfrm>
          <a:off x="3419475" y="5084763"/>
          <a:ext cx="936625" cy="433387"/>
        </p:xfrm>
        <a:graphic>
          <a:graphicData uri="http://schemas.openxmlformats.org/presentationml/2006/ole">
            <p:oleObj spid="_x0000_s4103" name="Rovnice" r:id="rId8" imgW="520474" imgH="241195" progId="">
              <p:embed/>
            </p:oleObj>
          </a:graphicData>
        </a:graphic>
      </p:graphicFrame>
      <p:sp>
        <p:nvSpPr>
          <p:cNvPr id="57382" name="Line 38"/>
          <p:cNvSpPr>
            <a:spLocks noChangeShapeType="1"/>
          </p:cNvSpPr>
          <p:nvPr/>
        </p:nvSpPr>
        <p:spPr bwMode="auto">
          <a:xfrm>
            <a:off x="1763713" y="20605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H="1">
            <a:off x="1763713" y="4581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1403350" y="35734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</a:t>
            </a:r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1692275" y="45085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 flipH="1">
            <a:off x="1692275" y="45085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20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2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0" grpId="0"/>
      <p:bldP spid="22634" grpId="0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361" grpId="0" animBg="1"/>
      <p:bldP spid="57362" grpId="0"/>
      <p:bldP spid="57363" grpId="0"/>
      <p:bldP spid="57371" grpId="0" animBg="1"/>
      <p:bldP spid="57373" grpId="0" animBg="1"/>
      <p:bldP spid="57375" grpId="0"/>
      <p:bldP spid="57382" grpId="0" animBg="1"/>
      <p:bldP spid="57383" grpId="0" animBg="1"/>
      <p:bldP spid="57385" grpId="0"/>
      <p:bldP spid="57386" grpId="0" animBg="1"/>
      <p:bldP spid="573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774700"/>
          </a:xfrm>
        </p:spPr>
        <p:txBody>
          <a:bodyPr anchor="b"/>
          <a:lstStyle/>
          <a:p>
            <a:pPr eaLnBrk="1" hangingPunct="1"/>
            <a:r>
              <a:rPr lang="cs-CZ" sz="3400" smtClean="0"/>
              <a:t>Použitá literatura a zdroje informací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1700" smtClean="0"/>
              <a:t>Odvárko – Kadleček: Matematika pro 9.ročník základní školy, 3. díl;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	Prometheus 2001</a:t>
            </a:r>
          </a:p>
          <a:p>
            <a:pPr eaLnBrk="1" hangingPunct="1"/>
            <a:r>
              <a:rPr lang="cs-CZ" sz="1700" smtClean="0"/>
              <a:t>Odvárko – Kadleček: Pracovní sešit z matematiky pro 9.ročník základní školy;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	Prometheus 2001</a:t>
            </a:r>
          </a:p>
          <a:p>
            <a:pPr eaLnBrk="1" hangingPunct="1"/>
            <a:endParaRPr lang="cs-CZ" sz="1700" smtClean="0"/>
          </a:p>
          <a:p>
            <a:pPr eaLnBrk="1" hangingPunct="1"/>
            <a:endParaRPr lang="cs-CZ" sz="1700" smtClean="0"/>
          </a:p>
          <a:p>
            <a:pPr lvl="2" eaLnBrk="1" hangingPunct="1">
              <a:buFont typeface="Wingdings" pitchFamily="2" charset="2"/>
              <a:buNone/>
            </a:pPr>
            <a:endParaRPr lang="cs-CZ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597</TotalTime>
  <Words>356</Words>
  <Application>Microsoft Office PowerPoint</Application>
  <PresentationFormat>Předvádění na obrazovce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Hrany</vt:lpstr>
      <vt:lpstr>Rovnice</vt:lpstr>
      <vt:lpstr>Snímek 1</vt:lpstr>
      <vt:lpstr>V této prezentaci je stěnová výška značena va, vb. Obvykle se značí vs nebo w. Pravidelný = všechny hrany v podstavě stejné, všechny stěny pláště stejné    .</vt:lpstr>
      <vt:lpstr>Povrch jehlanu</vt:lpstr>
      <vt:lpstr>Povrch jehlanu</vt:lpstr>
      <vt:lpstr>Povrch jehlanu</vt:lpstr>
      <vt:lpstr>Snímek 6</vt:lpstr>
      <vt:lpstr>Snímek 7</vt:lpstr>
      <vt:lpstr>Použitá literatura a zdroje informací</vt:lpstr>
    </vt:vector>
  </TitlesOfParts>
  <Company>ZŠ TGM Bojkovice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smid</dc:creator>
  <cp:lastModifiedBy>Doma</cp:lastModifiedBy>
  <cp:revision>31</cp:revision>
  <dcterms:created xsi:type="dcterms:W3CDTF">2011-02-09T16:51:13Z</dcterms:created>
  <dcterms:modified xsi:type="dcterms:W3CDTF">2020-04-15T08:12:46Z</dcterms:modified>
</cp:coreProperties>
</file>