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1"/>
  </p:handoutMasterIdLst>
  <p:sldIdLst>
    <p:sldId id="295" r:id="rId2"/>
    <p:sldId id="296" r:id="rId3"/>
    <p:sldId id="297" r:id="rId4"/>
    <p:sldId id="306" r:id="rId5"/>
    <p:sldId id="298" r:id="rId6"/>
    <p:sldId id="299" r:id="rId7"/>
    <p:sldId id="311" r:id="rId8"/>
    <p:sldId id="308" r:id="rId9"/>
    <p:sldId id="310" r:id="rId10"/>
    <p:sldId id="301" r:id="rId11"/>
    <p:sldId id="302" r:id="rId12"/>
    <p:sldId id="304" r:id="rId13"/>
    <p:sldId id="303" r:id="rId14"/>
    <p:sldId id="307" r:id="rId15"/>
    <p:sldId id="293" r:id="rId16"/>
    <p:sldId id="292" r:id="rId17"/>
    <p:sldId id="290" r:id="rId18"/>
    <p:sldId id="291" r:id="rId19"/>
    <p:sldId id="294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33CC33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2CC6EC9-4687-4D8A-9324-07897FF8966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81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AB0C65-2847-401E-9DD8-3B48FF19F0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52354-8265-4ADB-AB3F-707B3F9E11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5789-F471-4448-89B3-48D007DD1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43EE-AC37-4E65-894F-ADB68CA48A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1E0AE-09A8-4E2A-9096-0CDA880BCB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2685-C7A4-436A-B3EB-B201A79831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1CFE-6AED-45E0-B48A-E1739D6930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F4B17-229D-4F72-A7B1-19430122ED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473D9-1ADE-4A22-B207-847C65655A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7A9E-F0E7-40C0-83A1-7368967EF6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6AE9-DE0C-4BC2-AE14-447F2D04F4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A2CB8-C9CB-45E3-AC43-11AA7473C11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1462087"/>
          </a:xfrm>
        </p:spPr>
        <p:txBody>
          <a:bodyPr/>
          <a:lstStyle/>
          <a:p>
            <a:pPr algn="ctr"/>
            <a:r>
              <a:rPr lang="cs-CZ" b="1" dirty="0" smtClean="0"/>
              <a:t>Polovodičová dioda</a:t>
            </a:r>
            <a:endParaRPr lang="cs-CZ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6308725"/>
            <a:ext cx="6400800" cy="696913"/>
          </a:xfrm>
        </p:spPr>
        <p:txBody>
          <a:bodyPr/>
          <a:lstStyle/>
          <a:p>
            <a:r>
              <a:rPr lang="cs-CZ"/>
              <a:t>                   </a:t>
            </a:r>
            <a:endParaRPr lang="cs-CZ" sz="2000" b="1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99592" y="0"/>
            <a:ext cx="923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Vedení elektrického proudu v polovodičích       </a:t>
            </a:r>
            <a:r>
              <a:rPr lang="cs-CZ" sz="2000" b="1" dirty="0" smtClean="0"/>
              <a:t>9. </a:t>
            </a:r>
            <a:r>
              <a:rPr lang="cs-CZ" sz="2000" b="1" dirty="0"/>
              <a:t>ročník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67544" y="476672"/>
            <a:ext cx="274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hlink"/>
                </a:solidFill>
              </a:rPr>
              <a:t> </a:t>
            </a:r>
            <a:endParaRPr lang="cs-CZ" sz="2400" b="1" dirty="0">
              <a:solidFill>
                <a:schemeClr val="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129905" cy="23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polovodičové diody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 descr="C:\Users\Sek\Desktop\3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881" b="866"/>
          <a:stretch>
            <a:fillRect/>
          </a:stretch>
        </p:blipFill>
        <p:spPr bwMode="auto">
          <a:xfrm rot="5400000">
            <a:off x="2621403" y="335403"/>
            <a:ext cx="4800786" cy="824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/>
              <a:t>voltampérová charakteristika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064" y="1988840"/>
            <a:ext cx="4139952" cy="4114800"/>
          </a:xfrm>
        </p:spPr>
        <p:txBody>
          <a:bodyPr/>
          <a:lstStyle/>
          <a:p>
            <a:r>
              <a:rPr lang="cs-CZ" sz="2400" dirty="0" smtClean="0"/>
              <a:t>odpor rezistoru  50 </a:t>
            </a:r>
            <a:r>
              <a:rPr lang="el-GR" sz="2400" dirty="0" smtClean="0"/>
              <a:t>Ω</a:t>
            </a:r>
            <a:endParaRPr lang="cs-CZ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cs-CZ" sz="2400" dirty="0" smtClean="0"/>
              <a:t>odpor děliče napětí 100 </a:t>
            </a:r>
            <a:r>
              <a:rPr lang="el-GR" sz="2400" dirty="0" smtClean="0"/>
              <a:t>Ω</a:t>
            </a:r>
          </a:p>
          <a:p>
            <a:endParaRPr lang="cs-CZ" dirty="0"/>
          </a:p>
        </p:txBody>
      </p:sp>
      <p:pic>
        <p:nvPicPr>
          <p:cNvPr id="4098" name="Picture 2" descr="C:\Users\Sek\Desktop\9. ročník\3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8506" t="13291" b="7577"/>
          <a:stretch>
            <a:fillRect/>
          </a:stretch>
        </p:blipFill>
        <p:spPr bwMode="auto">
          <a:xfrm rot="16200000">
            <a:off x="143233" y="1709152"/>
            <a:ext cx="5005615" cy="52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naměřené hodnoty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7" name="Picture 3" descr="C:\Users\Sek\Desktop\3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0463" t="7535" r="18292" b="9745"/>
          <a:stretch>
            <a:fillRect/>
          </a:stretch>
        </p:blipFill>
        <p:spPr bwMode="auto">
          <a:xfrm rot="5400000">
            <a:off x="2970067" y="-621187"/>
            <a:ext cx="3203867" cy="91440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Sek\Desktop\9. ročník\3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rot="16200000">
            <a:off x="-88513" y="88514"/>
            <a:ext cx="6857998" cy="6680969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4208" y="2017713"/>
            <a:ext cx="2699792" cy="4114800"/>
          </a:xfrm>
        </p:spPr>
        <p:txBody>
          <a:bodyPr/>
          <a:lstStyle/>
          <a:p>
            <a:pPr algn="ctr">
              <a:buNone/>
            </a:pPr>
            <a:r>
              <a:rPr lang="cs-CZ" sz="2000" b="1" dirty="0" smtClean="0"/>
              <a:t>    voltampérová charakteristika diody KY 724</a:t>
            </a:r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2000" b="1" dirty="0" smtClean="0"/>
              <a:t>     </a:t>
            </a:r>
            <a:r>
              <a:rPr lang="cs-CZ" sz="2000" b="1" dirty="0" smtClean="0">
                <a:hlinkClick r:id="rId3" action="ppaction://hlinksldjump"/>
              </a:rPr>
              <a:t>naměřené hodnoty</a:t>
            </a:r>
            <a:endParaRPr lang="cs-CZ" sz="2000" b="1" dirty="0" smtClean="0"/>
          </a:p>
          <a:p>
            <a:pPr algn="ctr">
              <a:buNone/>
            </a:pPr>
            <a:endParaRPr lang="cs-CZ" sz="2000" b="1" dirty="0" smtClean="0"/>
          </a:p>
          <a:p>
            <a:pPr algn="ctr">
              <a:buNone/>
            </a:pPr>
            <a:r>
              <a:rPr lang="cs-CZ" sz="1800" b="1" dirty="0" smtClean="0"/>
              <a:t>odpor rezistoru  50 </a:t>
            </a:r>
            <a:r>
              <a:rPr lang="el-GR" sz="1800" b="1" dirty="0" smtClean="0"/>
              <a:t>Ω</a:t>
            </a:r>
            <a:endParaRPr lang="cs-CZ" sz="1800" b="1" dirty="0" smtClean="0"/>
          </a:p>
          <a:p>
            <a:pPr algn="ctr">
              <a:buNone/>
            </a:pPr>
            <a:r>
              <a:rPr lang="cs-CZ" sz="1800" b="1" dirty="0" smtClean="0"/>
              <a:t>odpor děliče napětí 100 </a:t>
            </a:r>
            <a:r>
              <a:rPr lang="el-GR" sz="1800" b="1" dirty="0" smtClean="0"/>
              <a:t>Ω</a:t>
            </a:r>
            <a:endParaRPr lang="cs-CZ" sz="1800" b="1" dirty="0" smtClean="0"/>
          </a:p>
        </p:txBody>
      </p:sp>
      <p:sp>
        <p:nvSpPr>
          <p:cNvPr id="5" name="Tlačítko akce: Návrat 4">
            <a:hlinkClick r:id="rId4" action="ppaction://hlinksldjump" highlightClick="1"/>
          </p:cNvPr>
          <p:cNvSpPr/>
          <p:nvPr/>
        </p:nvSpPr>
        <p:spPr>
          <a:xfrm>
            <a:off x="8676456" y="6165304"/>
            <a:ext cx="467544" cy="692696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Zapiš do sešitu!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dirty="0" smtClean="0"/>
              <a:t>Voltampérová </a:t>
            </a:r>
            <a:r>
              <a:rPr lang="cs-CZ" dirty="0" smtClean="0"/>
              <a:t>charakteristika polovodičové diody graficky znázorňuje závislost proudu I na napětí </a:t>
            </a:r>
            <a:r>
              <a:rPr lang="cs-CZ" dirty="0" smtClean="0"/>
              <a:t>U.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 smtClean="0"/>
              <a:t>diody není </a:t>
            </a:r>
            <a:r>
              <a:rPr lang="cs-CZ" dirty="0" smtClean="0"/>
              <a:t>přímkou.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 T Á Z K 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Bude obvodem procházet proud? </a:t>
            </a:r>
            <a:endParaRPr lang="cs-CZ" b="1" dirty="0"/>
          </a:p>
        </p:txBody>
      </p:sp>
      <p:pic>
        <p:nvPicPr>
          <p:cNvPr id="7170" name="Picture 2" descr="C:\Users\Sek\Desktop\9. ročník\39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lum bright="-10000" contrast="20000"/>
          </a:blip>
          <a:srcRect l="7207" t="6627" r="10917" b="3914"/>
          <a:stretch>
            <a:fillRect/>
          </a:stretch>
        </p:blipFill>
        <p:spPr bwMode="auto">
          <a:xfrm rot="16200000">
            <a:off x="2715681" y="1509801"/>
            <a:ext cx="3820142" cy="687625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627784" y="5229200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 T Á Z K 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Proč se nemusí do obvodu zapojovat rezistor, použijeme-li místo ampérmetru žárovku? 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 T Á Z K 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 Navrhni, jak u neznáme  a neoznačené diody zjistíš anodu </a:t>
            </a:r>
            <a:br>
              <a:rPr lang="cs-CZ" b="1" dirty="0" smtClean="0"/>
            </a:br>
            <a:r>
              <a:rPr lang="cs-CZ" b="1" dirty="0" smtClean="0"/>
              <a:t>(propustný a závěrný směr).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 T Á Z K 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41148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 Vypočítej z </a:t>
            </a:r>
            <a:r>
              <a:rPr lang="cs-CZ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grafu</a:t>
            </a:r>
            <a:r>
              <a:rPr lang="cs-CZ" b="1" dirty="0" smtClean="0"/>
              <a:t> odpor diody v propustném směru, prochází-li diodou proud 0,08 A.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zdroj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sz="2400" dirty="0" smtClean="0"/>
              <a:t>KOLÁŘOVÁ, Růžena a Jiří BOHUNĚK. </a:t>
            </a:r>
            <a:r>
              <a:rPr lang="cs-CZ" sz="2400" i="1" dirty="0" smtClean="0"/>
              <a:t>FYZIKA PRO  9. ROČNÍK ZÁKLADNÍ ŠKOLY</a:t>
            </a:r>
            <a:r>
              <a:rPr lang="cs-CZ" sz="2400" dirty="0" smtClean="0"/>
              <a:t>. Praha: </a:t>
            </a:r>
            <a:r>
              <a:rPr lang="cs-CZ" sz="2400" dirty="0" err="1" smtClean="0"/>
              <a:t>Prometheus</a:t>
            </a:r>
            <a:r>
              <a:rPr lang="cs-CZ" sz="2400" dirty="0" smtClean="0"/>
              <a:t>, 2000. ISBN 80-7196-193-0.</a:t>
            </a:r>
          </a:p>
          <a:p>
            <a:r>
              <a:rPr lang="cs-CZ" sz="2400" dirty="0" smtClean="0"/>
              <a:t>obrázek úvodní animace: http://www.</a:t>
            </a:r>
            <a:r>
              <a:rPr lang="cs-CZ" sz="2400" dirty="0" err="1" smtClean="0"/>
              <a:t>spsemoh.cz</a:t>
            </a:r>
            <a:r>
              <a:rPr lang="cs-CZ" sz="2400" dirty="0" smtClean="0"/>
              <a:t>/</a:t>
            </a:r>
            <a:r>
              <a:rPr lang="cs-CZ" sz="2400" dirty="0" err="1" smtClean="0"/>
              <a:t>vyuka</a:t>
            </a:r>
            <a:r>
              <a:rPr lang="cs-CZ" sz="2400" dirty="0" smtClean="0"/>
              <a:t>/zel/</a:t>
            </a:r>
            <a:r>
              <a:rPr lang="cs-CZ" sz="2400" dirty="0" err="1" smtClean="0"/>
              <a:t>pn.htm</a:t>
            </a:r>
            <a:endParaRPr lang="cs-CZ" sz="2400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přechod PN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b="1" dirty="0" smtClean="0"/>
              <a:t>krystal polovodiče obsahuje v jedné části polovodič typu P a v druhé N;</a:t>
            </a:r>
          </a:p>
          <a:p>
            <a:r>
              <a:rPr lang="cs-CZ" b="1" dirty="0" smtClean="0"/>
              <a:t>oblast v okolí rozhraní mezi těmito polovodiči se nazývá přechod PN;</a:t>
            </a:r>
          </a:p>
          <a:p>
            <a:r>
              <a:rPr lang="cs-CZ" b="1" dirty="0" smtClean="0"/>
              <a:t>tento přechod má rozhodující vliv na vlastnosti většiny polovodičových součástek (termistor, </a:t>
            </a:r>
            <a:r>
              <a:rPr lang="cs-CZ" b="1" dirty="0" err="1" smtClean="0"/>
              <a:t>fotorezistor</a:t>
            </a:r>
            <a:r>
              <a:rPr lang="cs-CZ" b="1" dirty="0" smtClean="0"/>
              <a:t>);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polovodičová dioda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b="1" dirty="0" smtClean="0"/>
              <a:t>součástka, která obsahuje PN přechod;</a:t>
            </a:r>
          </a:p>
          <a:p>
            <a:r>
              <a:rPr lang="cs-CZ" b="1" dirty="0" smtClean="0"/>
              <a:t>má dva vývody: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smtClean="0"/>
              <a:t>vývod spojený s oblastí typu P – anoda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1" dirty="0" smtClean="0"/>
              <a:t>vývod spojený s oblastí typu N – katoda;</a:t>
            </a:r>
            <a:endParaRPr lang="cs-CZ" b="1" dirty="0"/>
          </a:p>
        </p:txBody>
      </p:sp>
      <p:pic>
        <p:nvPicPr>
          <p:cNvPr id="1026" name="Picture 2" descr="C:\Users\Sek\Desktop\9. ročník\3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rot="16200000">
            <a:off x="3632050" y="3183137"/>
            <a:ext cx="2238549" cy="511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k\Desktop\9. ročník\3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7588" t="11271" r="16084" b="9835"/>
          <a:stretch>
            <a:fillRect/>
          </a:stretch>
        </p:blipFill>
        <p:spPr bwMode="auto">
          <a:xfrm rot="16200000">
            <a:off x="6400983" y="4048290"/>
            <a:ext cx="1376471" cy="37382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Zapiš do sešitu!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dirty="0" smtClean="0"/>
              <a:t>Dioda je polovodičová součástka, která  </a:t>
            </a:r>
            <a:r>
              <a:rPr lang="cs-CZ" dirty="0" smtClean="0"/>
              <a:t>obsahuje </a:t>
            </a:r>
            <a:r>
              <a:rPr lang="cs-CZ" dirty="0" smtClean="0"/>
              <a:t>polovodič </a:t>
            </a:r>
            <a:r>
              <a:rPr lang="cs-CZ" dirty="0" smtClean="0"/>
              <a:t>typu P </a:t>
            </a:r>
            <a:r>
              <a:rPr lang="cs-CZ" dirty="0" smtClean="0"/>
              <a:t>i polovodič typu N.</a:t>
            </a:r>
            <a:endParaRPr lang="cs-CZ" dirty="0" smtClean="0"/>
          </a:p>
          <a:p>
            <a:r>
              <a:rPr lang="cs-CZ" dirty="0" smtClean="0"/>
              <a:t>Oblast </a:t>
            </a:r>
            <a:r>
              <a:rPr lang="cs-CZ" dirty="0" smtClean="0"/>
              <a:t>v okolí rozhraní mezi těmito polovodiči se nazývá přechod </a:t>
            </a:r>
            <a:r>
              <a:rPr lang="cs-CZ" dirty="0" smtClean="0"/>
              <a:t>PN.</a:t>
            </a:r>
            <a:endParaRPr lang="cs-CZ" dirty="0" smtClean="0"/>
          </a:p>
          <a:p>
            <a:r>
              <a:rPr lang="cs-CZ" dirty="0" smtClean="0"/>
              <a:t>Polovodičová </a:t>
            </a:r>
            <a:r>
              <a:rPr lang="cs-CZ" dirty="0" smtClean="0"/>
              <a:t>dioda je součástka, která obsahuje jeden přechod </a:t>
            </a:r>
            <a:r>
              <a:rPr lang="cs-CZ" dirty="0" smtClean="0"/>
              <a:t>PN.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Pozoruj a popiš!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Sek\Desktop\9. ročník\3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10002"/>
          <a:stretch>
            <a:fillRect/>
          </a:stretch>
        </p:blipFill>
        <p:spPr bwMode="auto">
          <a:xfrm rot="16200000">
            <a:off x="1988728" y="350800"/>
            <a:ext cx="4986016" cy="8028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zapojení diody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propustný</a:t>
            </a:r>
            <a:r>
              <a:rPr lang="cs-CZ" b="1" dirty="0" smtClean="0"/>
              <a:t> směr: anoda je připojena ke kladnému pólu zdroje, diodou </a:t>
            </a:r>
            <a:r>
              <a:rPr lang="cs-CZ" b="1" dirty="0" smtClean="0">
                <a:solidFill>
                  <a:srgbClr val="FF0000"/>
                </a:solidFill>
              </a:rPr>
              <a:t>prochází</a:t>
            </a:r>
            <a:r>
              <a:rPr lang="cs-CZ" b="1" dirty="0" smtClean="0"/>
              <a:t> proud;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závěrný</a:t>
            </a:r>
            <a:r>
              <a:rPr lang="cs-CZ" b="1" dirty="0" smtClean="0"/>
              <a:t> směr: anodu připojíme z zápornému pólu zdroje, diodou proud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neprochází</a:t>
            </a:r>
            <a:r>
              <a:rPr lang="cs-CZ" b="1" dirty="0" smtClean="0"/>
              <a:t>;</a:t>
            </a:r>
          </a:p>
          <a:p>
            <a:endParaRPr lang="cs-CZ" b="1" dirty="0" smtClean="0"/>
          </a:p>
          <a:p>
            <a:r>
              <a:rPr lang="cs-CZ" b="1" dirty="0" smtClean="0"/>
              <a:t>při zapojení diody v propustném směru </a:t>
            </a:r>
            <a:r>
              <a:rPr lang="cs-CZ" b="1" dirty="0" smtClean="0">
                <a:solidFill>
                  <a:srgbClr val="FF0000"/>
                </a:solidFill>
              </a:rPr>
              <a:t>musí</a:t>
            </a:r>
            <a:r>
              <a:rPr lang="cs-CZ" b="1" dirty="0" smtClean="0"/>
              <a:t> být v obvodu zapojen spotřebič;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Sek\Desktop\pnpropsm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4762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6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Zapiš do sešitu!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dirty="0" smtClean="0"/>
              <a:t>Připojíme-li </a:t>
            </a:r>
            <a:r>
              <a:rPr lang="cs-CZ" dirty="0" smtClean="0"/>
              <a:t>diodu do obvodu v </a:t>
            </a:r>
            <a:r>
              <a:rPr lang="cs-CZ" dirty="0" smtClean="0">
                <a:solidFill>
                  <a:srgbClr val="FF0000"/>
                </a:solidFill>
              </a:rPr>
              <a:t>propustném</a:t>
            </a:r>
            <a:r>
              <a:rPr lang="cs-CZ" dirty="0" smtClean="0"/>
              <a:t> směru, prochází obvodem </a:t>
            </a:r>
            <a:r>
              <a:rPr lang="cs-CZ" dirty="0" smtClean="0"/>
              <a:t>proud.</a:t>
            </a:r>
            <a:endParaRPr lang="cs-CZ" dirty="0" smtClean="0"/>
          </a:p>
          <a:p>
            <a:r>
              <a:rPr lang="cs-CZ" dirty="0" smtClean="0"/>
              <a:t>Kladný </a:t>
            </a:r>
            <a:r>
              <a:rPr lang="cs-CZ" dirty="0" smtClean="0"/>
              <a:t>pól zdroje je na straně kladné části </a:t>
            </a:r>
            <a:r>
              <a:rPr lang="cs-CZ" dirty="0" smtClean="0"/>
              <a:t>diody.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(</a:t>
            </a:r>
            <a:r>
              <a:rPr lang="cs-CZ" sz="2800" i="1" dirty="0" smtClean="0">
                <a:solidFill>
                  <a:srgbClr val="002060"/>
                </a:solidFill>
              </a:rPr>
              <a:t>zakresli obr. 4.8.b) na str. 67)</a:t>
            </a:r>
            <a:endParaRPr lang="cs-CZ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Zapiš do sešitu!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dirty="0" smtClean="0"/>
              <a:t>Připojíme-li </a:t>
            </a:r>
            <a:r>
              <a:rPr lang="cs-CZ" dirty="0" smtClean="0"/>
              <a:t>diodu do obvodu v </a:t>
            </a:r>
            <a:r>
              <a:rPr lang="cs-CZ" dirty="0" smtClean="0">
                <a:solidFill>
                  <a:srgbClr val="FF0000"/>
                </a:solidFill>
              </a:rPr>
              <a:t>závěrném</a:t>
            </a:r>
            <a:r>
              <a:rPr lang="cs-CZ" dirty="0" smtClean="0"/>
              <a:t> směru, </a:t>
            </a:r>
            <a:r>
              <a:rPr lang="cs-CZ" dirty="0"/>
              <a:t>proud </a:t>
            </a:r>
            <a:r>
              <a:rPr lang="cs-CZ" dirty="0" smtClean="0"/>
              <a:t>obvodem </a:t>
            </a:r>
            <a:r>
              <a:rPr lang="cs-CZ" dirty="0" smtClean="0"/>
              <a:t>neprochází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Kladný </a:t>
            </a:r>
            <a:r>
              <a:rPr lang="cs-CZ" dirty="0" smtClean="0"/>
              <a:t>pól zdroje je na straně záporné části </a:t>
            </a:r>
            <a:r>
              <a:rPr lang="cs-CZ" dirty="0" smtClean="0"/>
              <a:t>diody.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(</a:t>
            </a:r>
            <a:r>
              <a:rPr lang="cs-CZ" sz="2800" i="1" dirty="0" smtClean="0">
                <a:solidFill>
                  <a:srgbClr val="002060"/>
                </a:solidFill>
              </a:rPr>
              <a:t>zakresli obr. 4.8.c) na str. 67)</a:t>
            </a:r>
            <a:endParaRPr lang="cs-CZ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1250</TotalTime>
  <Words>408</Words>
  <Application>Microsoft Office PowerPoint</Application>
  <PresentationFormat>Předvádění na obrazovce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Směsice</vt:lpstr>
      <vt:lpstr>Polovodičová dioda</vt:lpstr>
      <vt:lpstr>přechod PN</vt:lpstr>
      <vt:lpstr>polovodičová dioda</vt:lpstr>
      <vt:lpstr>Zapiš do sešitu!</vt:lpstr>
      <vt:lpstr>Pozoruj a popiš!</vt:lpstr>
      <vt:lpstr>zapojení diody</vt:lpstr>
      <vt:lpstr>Prezentace aplikace PowerPoint</vt:lpstr>
      <vt:lpstr>Zapiš do sešitu!</vt:lpstr>
      <vt:lpstr>Zapiš do sešitu!</vt:lpstr>
      <vt:lpstr>polovodičové diody</vt:lpstr>
      <vt:lpstr>voltampérová charakteristika</vt:lpstr>
      <vt:lpstr>naměřené hodnoty</vt:lpstr>
      <vt:lpstr>Prezentace aplikace PowerPoint</vt:lpstr>
      <vt:lpstr>Zapiš do sešitu!</vt:lpstr>
      <vt:lpstr>O T Á Z K A</vt:lpstr>
      <vt:lpstr>O T Á Z K A</vt:lpstr>
      <vt:lpstr>O T Á Z K A</vt:lpstr>
      <vt:lpstr>O T Á Z K A</vt:lpstr>
      <vt:lpstr>zdroj</vt:lpstr>
    </vt:vector>
  </TitlesOfParts>
  <Company>mrdka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látek</dc:title>
  <dc:creator>sekacos</dc:creator>
  <cp:lastModifiedBy>Eva Gargašová</cp:lastModifiedBy>
  <cp:revision>122</cp:revision>
  <dcterms:created xsi:type="dcterms:W3CDTF">2006-09-10T17:24:55Z</dcterms:created>
  <dcterms:modified xsi:type="dcterms:W3CDTF">2014-02-24T06:27:23Z</dcterms:modified>
</cp:coreProperties>
</file>