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411" r:id="rId3"/>
    <p:sldId id="297" r:id="rId4"/>
    <p:sldId id="397" r:id="rId5"/>
    <p:sldId id="420" r:id="rId6"/>
    <p:sldId id="401" r:id="rId7"/>
    <p:sldId id="412" r:id="rId8"/>
    <p:sldId id="413" r:id="rId9"/>
    <p:sldId id="387" r:id="rId10"/>
    <p:sldId id="418" r:id="rId11"/>
    <p:sldId id="416" r:id="rId12"/>
    <p:sldId id="419" r:id="rId13"/>
    <p:sldId id="294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5" autoAdjust="0"/>
    <p:restoredTop sz="92321" autoAdjust="0"/>
  </p:normalViewPr>
  <p:slideViewPr>
    <p:cSldViewPr>
      <p:cViewPr varScale="1">
        <p:scale>
          <a:sx n="102" d="100"/>
          <a:sy n="102" d="100"/>
        </p:scale>
        <p:origin x="-2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C62C4-BCF8-45A9-851E-49BFA575F4FB}" type="datetimeFigureOut">
              <a:rPr lang="cs-CZ" smtClean="0"/>
              <a:pPr/>
              <a:t>14.3.2014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4CE00-4E87-4321-B298-C14E361C364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8694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D9EDFC-93E9-4738-A6F3-3C3132E39E3C}" type="datetimeFigureOut">
              <a:rPr lang="cs-CZ" smtClean="0"/>
              <a:pPr/>
              <a:t>14.3.2014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81C907-9B8F-457E-968D-AA5783EF15B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772816"/>
            <a:ext cx="8136904" cy="208823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Plování nestejnorodých těles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419872" y="0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atin typeface="Tahoma" pitchFamily="34" charset="0"/>
                <a:cs typeface="Tahoma" pitchFamily="34" charset="0"/>
              </a:rPr>
              <a:t>7. ročník</a:t>
            </a:r>
            <a:endParaRPr lang="cs-CZ" dirty="0">
              <a:latin typeface="Tahoma" pitchFamily="34" charset="0"/>
              <a:cs typeface="Tahoma" pitchFamily="34" charset="0"/>
            </a:endParaRPr>
          </a:p>
        </p:txBody>
      </p:sp>
      <p:pic>
        <p:nvPicPr>
          <p:cNvPr id="6147" name="Picture 3" descr="C:\Documents and Settings\gargasovae\Local Settings\Temporary Internet Files\Content.IE5\O5XNLM6Z\MC90033467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861048"/>
            <a:ext cx="5137051" cy="1800200"/>
          </a:xfrm>
          <a:prstGeom prst="rect">
            <a:avLst/>
          </a:prstGeom>
          <a:noFill/>
        </p:spPr>
      </p:pic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17713"/>
            <a:ext cx="8526492" cy="41148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Hustota kapaliny má vliv na to, jak velká část  tělesa  je vynořena. Čím je menší hustota kapaliny, tím větší část objemu tělesa je ponořena.</a:t>
            </a: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Takto pracují hustoměry.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hustoměry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3635896" y="3140968"/>
            <a:ext cx="52200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SzPct val="100000"/>
            </a:pPr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Hustoměr se ponoří více do kapaliny s menší hustotou.</a:t>
            </a:r>
          </a:p>
        </p:txBody>
      </p:sp>
      <p:pic>
        <p:nvPicPr>
          <p:cNvPr id="5122" name="Picture 2" descr="U:\Obrázky\Hydrometer6455OK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2088232" cy="5172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Znáš odpověď?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17713"/>
            <a:ext cx="8526492" cy="41148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Proč se nám lépe plave ve slaném moři než ve sladké vodě?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Popiš, jak se potápí nebo vynořuje ponorka.</a:t>
            </a:r>
          </a:p>
          <a:p>
            <a:pPr>
              <a:buSzPct val="100000"/>
              <a:buNone/>
            </a:pPr>
            <a:endParaRPr lang="cs-CZ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Zdroje:</a:t>
            </a:r>
            <a:endParaRPr lang="cs-CZ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Kolářová R., Bohuněk J.,Prometheus Praha, 2004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Fyzika pro 7. ročník základní školy, Macháček, M., SPN 1994</a:t>
            </a:r>
          </a:p>
          <a:p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commons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-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wikimedia.org</a:t>
            </a:r>
            <a:endParaRPr lang="cs-CZ" i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galerie </a:t>
            </a:r>
            <a:r>
              <a:rPr lang="cs-CZ" i="1" dirty="0" err="1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smart</a:t>
            </a:r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notebook</a:t>
            </a:r>
          </a:p>
          <a:p>
            <a:r>
              <a:rPr lang="cs-CZ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fotografie vlastní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0776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Zopakuj si!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529408"/>
            <a:ext cx="9144000" cy="532859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Jaký je rozdíl mezi stejnorodými a nestejnorodými tělesy?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Jaké síly působí na těleso v kapalině?</a:t>
            </a:r>
          </a:p>
          <a:p>
            <a:pPr>
              <a:buFont typeface="Wingdings" pitchFamily="2" charset="2"/>
              <a:buChar char="§"/>
            </a:pPr>
            <a:r>
              <a:rPr lang="cs-CZ" sz="36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Jaké musí být síly, aby těleso klesalo ke dnu nebo vyplavalo na hladinu? </a:t>
            </a:r>
          </a:p>
          <a:p>
            <a:pPr>
              <a:buFont typeface="Wingdings" pitchFamily="2" charset="2"/>
              <a:buChar char="§"/>
            </a:pPr>
            <a:endParaRPr lang="cs-CZ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274638"/>
            <a:ext cx="6912768" cy="1143000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Úkol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340768"/>
            <a:ext cx="8064896" cy="4968552"/>
          </a:xfrm>
        </p:spPr>
        <p:txBody>
          <a:bodyPr>
            <a:normAutofit lnSpcReduction="10000"/>
          </a:bodyPr>
          <a:lstStyle/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Popiš chování kuličky z plastelíny, kterou ponoříš do kádinky.</a:t>
            </a:r>
          </a:p>
          <a:p>
            <a:pPr>
              <a:buClr>
                <a:schemeClr val="tx2">
                  <a:lumMod val="50000"/>
                </a:schemeClr>
              </a:buClr>
              <a:buNone/>
            </a:pPr>
            <a:endParaRPr lang="cs-CZ" sz="40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r>
              <a:rPr lang="cs-CZ" sz="40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Vymodeluj z kuličky mističku a pokus se ji položit na hladinu vody tak, aby se nepotopila.</a:t>
            </a:r>
          </a:p>
          <a:p>
            <a:pPr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</a:pPr>
            <a:endParaRPr lang="cs-CZ" sz="3600" b="1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Popiš síly, které působily!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026" name="Picture 2" descr="U:\Obrázky\P104084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628800"/>
            <a:ext cx="6144683" cy="4608512"/>
          </a:xfrm>
          <a:prstGeom prst="rect">
            <a:avLst/>
          </a:prstGeom>
          <a:noFill/>
        </p:spPr>
      </p:pic>
      <p:sp>
        <p:nvSpPr>
          <p:cNvPr id="16" name="Šipka doprava 15"/>
          <p:cNvSpPr/>
          <p:nvPr/>
        </p:nvSpPr>
        <p:spPr>
          <a:xfrm rot="10800000">
            <a:off x="6300192" y="4797152"/>
            <a:ext cx="115212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U:\Obrázky\P104084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56792"/>
            <a:ext cx="6143625" cy="4607719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Podařilo se?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6" name="Šipka doprava 15"/>
          <p:cNvSpPr/>
          <p:nvPr/>
        </p:nvSpPr>
        <p:spPr>
          <a:xfrm rot="10800000">
            <a:off x="6156176" y="3212976"/>
            <a:ext cx="1152128" cy="360040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plování nestejnorodých těles</a:t>
            </a:r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0" y="1529408"/>
            <a:ext cx="8964488" cy="4419872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Vhodnou úpravou tvaru mohou plovat i tělesa s hustotou větší, než je kapalina. Pod hladinou je totiž s mističkou i vzduch!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Takto se udrží na hladině lodě, pontony, mohou se přemísťovat i ponorky.</a:t>
            </a:r>
          </a:p>
          <a:p>
            <a:pPr>
              <a:buFont typeface="Wingdings" pitchFamily="2" charset="2"/>
              <a:buChar char="§"/>
            </a:pPr>
            <a:r>
              <a:rPr lang="cs-CZ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Většinou jsou to tělesa dutá – vezou s sebou spoustu vzduchu.</a:t>
            </a:r>
          </a:p>
          <a:p>
            <a:endParaRPr lang="cs-CZ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ponorka</a:t>
            </a:r>
            <a:endParaRPr lang="cs-CZ" sz="4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074" name="Picture 2" descr="U:\Obrázky\800px-Principe_SM_1OK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556792"/>
            <a:ext cx="3059832" cy="2294874"/>
          </a:xfrm>
          <a:prstGeom prst="rect">
            <a:avLst/>
          </a:prstGeom>
          <a:noFill/>
        </p:spPr>
      </p:pic>
      <p:pic>
        <p:nvPicPr>
          <p:cNvPr id="3075" name="Picture 3" descr="U:\Obrázky\800px-Principe_SM_2O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2852936"/>
            <a:ext cx="3168352" cy="2376264"/>
          </a:xfrm>
          <a:prstGeom prst="rect">
            <a:avLst/>
          </a:prstGeom>
          <a:noFill/>
        </p:spPr>
      </p:pic>
      <p:pic>
        <p:nvPicPr>
          <p:cNvPr id="3076" name="Picture 4" descr="U:\Obrázky\800px-Principe_SM_3O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4725144"/>
            <a:ext cx="2843808" cy="21328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i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(zapiš do sešitu)</a:t>
            </a:r>
            <a:endParaRPr lang="cs-CZ" sz="2800" i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017713"/>
            <a:ext cx="8526492" cy="4114800"/>
          </a:xfrm>
        </p:spPr>
        <p:txBody>
          <a:bodyPr>
            <a:normAutofit/>
          </a:bodyPr>
          <a:lstStyle/>
          <a:p>
            <a:pPr>
              <a:buSzPct val="100000"/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Při vhodné úpravě mohou plovat v kapalině i taková pevná tělesa, která jsou zhotovena převážně z materiálu o větší hustotě, než je hustota kapaliny.</a:t>
            </a:r>
          </a:p>
          <a:p>
            <a:pPr>
              <a:buSzPct val="100000"/>
              <a:buFont typeface="Wingdings" pitchFamily="2" charset="2"/>
              <a:buChar char="§"/>
            </a:pPr>
            <a:endParaRPr lang="cs-CZ" dirty="0" smtClean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  <a:p>
            <a:pPr>
              <a:buSzPct val="100000"/>
              <a:buFont typeface="Wingdings" pitchFamily="2" charset="2"/>
              <a:buChar char="§"/>
            </a:pPr>
            <a:r>
              <a:rPr lang="cs-CZ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Jedná se většinou o tělesa dutá – lodě, ponorky.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2085" cy="1123362"/>
          </a:xfrm>
        </p:spPr>
        <p:txBody>
          <a:bodyPr>
            <a:noAutofit/>
          </a:bodyPr>
          <a:lstStyle/>
          <a:p>
            <a:r>
              <a:rPr lang="cs-CZ" sz="54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 pokus</a:t>
            </a:r>
            <a:endParaRPr lang="cs-CZ" sz="54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4355976" y="1844824"/>
            <a:ext cx="43204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Ponoříme do kádinky vajíčko. Klesne ke dnu. Vysvětli, jaké síly působily.</a:t>
            </a:r>
            <a:endParaRPr lang="cs-CZ" sz="2800" b="1" dirty="0">
              <a:solidFill>
                <a:srgbClr val="002060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3" name="Picture 2" descr="U:\Obrázky\P104083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28800"/>
            <a:ext cx="3705523" cy="2779142"/>
          </a:xfrm>
          <a:prstGeom prst="rect">
            <a:avLst/>
          </a:prstGeom>
          <a:noFill/>
        </p:spPr>
      </p:pic>
      <p:pic>
        <p:nvPicPr>
          <p:cNvPr id="4099" name="Picture 3" descr="U:\Obrázky\P10408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07563" y="3905672"/>
            <a:ext cx="3936437" cy="2952328"/>
          </a:xfrm>
          <a:prstGeom prst="rect">
            <a:avLst/>
          </a:prstGeom>
          <a:noFill/>
        </p:spPr>
      </p:pic>
      <p:sp>
        <p:nvSpPr>
          <p:cNvPr id="18" name="TextovéPole 17"/>
          <p:cNvSpPr txBox="1"/>
          <p:nvPr/>
        </p:nvSpPr>
        <p:spPr>
          <a:xfrm>
            <a:off x="0" y="4437112"/>
            <a:ext cx="471601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rgbClr val="002060"/>
                </a:solidFill>
                <a:latin typeface="Tahoma" pitchFamily="34" charset="0"/>
                <a:cs typeface="Tahoma" pitchFamily="34" charset="0"/>
              </a:rPr>
              <a:t>Do kádinky přisypáváme sůl a mícháme. Vajíčko se po chvíli odlepí ode dna. Proč? </a:t>
            </a:r>
            <a:r>
              <a:rPr lang="cs-CZ" sz="28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Která síla se změnila a proč?</a:t>
            </a:r>
            <a:endParaRPr lang="cs-CZ" sz="2800" b="1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2350</TotalTime>
  <Words>333</Words>
  <Application>Microsoft Office PowerPoint</Application>
  <PresentationFormat>Předvádění na obrazovce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Plování nestejnorodých těles</vt:lpstr>
      <vt:lpstr>Zopakuj si!</vt:lpstr>
      <vt:lpstr>Úkol</vt:lpstr>
      <vt:lpstr>Popiš síly, které působily!</vt:lpstr>
      <vt:lpstr>Podařilo se?</vt:lpstr>
      <vt:lpstr>plování nestejnorodých těles</vt:lpstr>
      <vt:lpstr>ponorka</vt:lpstr>
      <vt:lpstr>(zapiš do sešitu)</vt:lpstr>
      <vt:lpstr> pokus</vt:lpstr>
      <vt:lpstr>(zapiš do sešitu)</vt:lpstr>
      <vt:lpstr> hustoměry</vt:lpstr>
      <vt:lpstr>Znáš odpověď?</vt:lpstr>
      <vt:lpstr>Zdroje: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Laboratorní měření  hmotnost těles</dc:title>
  <dc:creator>skola</dc:creator>
  <cp:lastModifiedBy>Eva Gargašová</cp:lastModifiedBy>
  <cp:revision>328</cp:revision>
  <dcterms:created xsi:type="dcterms:W3CDTF">2011-02-08T17:04:49Z</dcterms:created>
  <dcterms:modified xsi:type="dcterms:W3CDTF">2014-03-14T09:16:26Z</dcterms:modified>
</cp:coreProperties>
</file>