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4" r:id="rId2"/>
    <p:sldId id="319" r:id="rId3"/>
    <p:sldId id="373" r:id="rId4"/>
    <p:sldId id="394" r:id="rId5"/>
    <p:sldId id="395" r:id="rId6"/>
    <p:sldId id="374" r:id="rId7"/>
    <p:sldId id="390" r:id="rId8"/>
    <p:sldId id="391" r:id="rId9"/>
    <p:sldId id="392" r:id="rId10"/>
    <p:sldId id="396" r:id="rId11"/>
    <p:sldId id="397" r:id="rId12"/>
    <p:sldId id="393" r:id="rId13"/>
    <p:sldId id="39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990033"/>
    <a:srgbClr val="FFFF66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0985" autoAdjust="0"/>
  </p:normalViewPr>
  <p:slideViewPr>
    <p:cSldViewPr>
      <p:cViewPr varScale="1">
        <p:scale>
          <a:sx n="100" d="100"/>
          <a:sy n="100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9A8A6-A68C-4804-A32F-120F142C56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81AF-E1E6-4BD1-B2E1-EE2D5795B5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E066-EF21-4800-BB07-11AD6B2E5BD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5944-CC27-4B28-88B2-2C1513E3A8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189E-8CF6-4D76-A668-CA975133AE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69E24-8900-4D2B-8ED7-2FAF3E44DF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6C278-B46E-4174-BA4B-C57A29A62E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F909-A25C-4D86-9BB2-FCE6E050D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F4F-6157-47C6-BFC1-4B7F21016A5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91AC-F289-4E26-AA88-73F4B2B4A7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09F1-5AA7-492C-B31E-4CB070FE6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1CA1A2-35A1-4170-B19E-F1836601DD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412777"/>
            <a:ext cx="8964488" cy="1872207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Šíření zvuku prostředím</a:t>
            </a:r>
            <a:br>
              <a:rPr lang="cs-CZ" sz="5400" b="1" dirty="0" smtClean="0"/>
            </a:br>
            <a:r>
              <a:rPr lang="cs-CZ" sz="5400" b="1" dirty="0" smtClean="0"/>
              <a:t>Tón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044825" y="0"/>
            <a:ext cx="52339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 dirty="0"/>
              <a:t>                   </a:t>
            </a:r>
          </a:p>
          <a:p>
            <a:pPr algn="ctr"/>
            <a:r>
              <a:rPr lang="cs-CZ" dirty="0"/>
              <a:t>                                                                      </a:t>
            </a:r>
          </a:p>
        </p:txBody>
      </p:sp>
      <p:pic>
        <p:nvPicPr>
          <p:cNvPr id="1027" name="Picture 3" descr="C:\Documents and Settings\gargasovae\Local Settings\Temporary Internet Files\Content.IE5\EYLXIMMO\MC9003520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89040"/>
            <a:ext cx="523200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Šíření zvuku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V různých prostředích se šíří zvuk různou rychlostí.</a:t>
            </a:r>
          </a:p>
          <a:p>
            <a:pPr eaLnBrk="1" hangingPunct="1"/>
            <a:r>
              <a:rPr lang="cs-CZ" sz="3600" b="1" dirty="0" smtClean="0"/>
              <a:t>Ve vzduchu při 0°C se zvuk šíří rychlostí asi 332 m/s.</a:t>
            </a:r>
          </a:p>
          <a:p>
            <a:pPr eaLnBrk="1" hangingPunct="1"/>
            <a:r>
              <a:rPr lang="cs-CZ" sz="3600" b="1" dirty="0" smtClean="0"/>
              <a:t>Při teplotě 20 °C je rychlost </a:t>
            </a:r>
            <a:r>
              <a:rPr lang="cs-CZ" sz="3600" b="1" dirty="0" smtClean="0">
                <a:solidFill>
                  <a:srgbClr val="FF0000"/>
                </a:solidFill>
              </a:rPr>
              <a:t>340 m/s</a:t>
            </a:r>
            <a:r>
              <a:rPr lang="cs-CZ" sz="3600" b="1" dirty="0" smtClean="0"/>
              <a:t>.</a:t>
            </a:r>
          </a:p>
          <a:p>
            <a:pPr eaLnBrk="1" hangingPunct="1"/>
            <a:r>
              <a:rPr lang="cs-CZ" sz="3600" b="1" dirty="0" smtClean="0"/>
              <a:t>Ve vodě se šíří rychlostí </a:t>
            </a:r>
            <a:r>
              <a:rPr lang="cs-CZ" sz="3600" b="1" dirty="0" smtClean="0">
                <a:solidFill>
                  <a:srgbClr val="FF0000"/>
                </a:solidFill>
              </a:rPr>
              <a:t>1 460 m/s</a:t>
            </a:r>
            <a:r>
              <a:rPr lang="cs-CZ" sz="3600" b="1" dirty="0" smtClean="0"/>
              <a:t>.</a:t>
            </a:r>
          </a:p>
          <a:p>
            <a:pPr eaLnBrk="1" hangingPunct="1"/>
            <a:r>
              <a:rPr lang="cs-CZ" sz="3600" b="1" dirty="0" smtClean="0"/>
              <a:t>V oceli se šíří rychlostí asi </a:t>
            </a:r>
            <a:r>
              <a:rPr lang="cs-CZ" sz="3600" b="1" dirty="0" smtClean="0">
                <a:solidFill>
                  <a:srgbClr val="FF0000"/>
                </a:solidFill>
              </a:rPr>
              <a:t>5 000 m/s</a:t>
            </a:r>
            <a:r>
              <a:rPr lang="cs-CZ" sz="3600" b="1" dirty="0" smtClean="0"/>
              <a:t>.</a:t>
            </a:r>
          </a:p>
          <a:p>
            <a:pPr eaLnBrk="1" hangingPunct="1"/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Otázka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eaLnBrk="1" hangingPunct="1">
              <a:buNone/>
            </a:pPr>
            <a:r>
              <a:rPr lang="cs-CZ" sz="3600" b="1" dirty="0" smtClean="0"/>
              <a:t>Proč při úderu blesku vidíme blesk a teprve po chvíli slyšíme hrom? Oba jevy přece vznikají </a:t>
            </a:r>
            <a:r>
              <a:rPr lang="cs-CZ" sz="3600" b="1" dirty="0" smtClean="0">
                <a:solidFill>
                  <a:srgbClr val="FF0000"/>
                </a:solidFill>
              </a:rPr>
              <a:t>současně</a:t>
            </a:r>
            <a:r>
              <a:rPr lang="cs-CZ" sz="3600" b="1" dirty="0" smtClean="0"/>
              <a:t>. 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gargasovae\Local Settings\Temporary Internet Files\Content.IE5\JGBW9EID\MP9004075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05064"/>
            <a:ext cx="3902075" cy="2600325"/>
          </a:xfrm>
          <a:prstGeom prst="rect">
            <a:avLst/>
          </a:prstGeom>
          <a:noFill/>
        </p:spPr>
      </p:pic>
      <p:pic>
        <p:nvPicPr>
          <p:cNvPr id="5123" name="Picture 3" descr="C:\Documents and Settings\gargasovae\Local Settings\Temporary Internet Files\Content.IE5\O5XNLM6Z\MC90033919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97152"/>
            <a:ext cx="904875" cy="904875"/>
          </a:xfrm>
          <a:prstGeom prst="rect">
            <a:avLst/>
          </a:prstGeom>
          <a:noFill/>
        </p:spPr>
      </p:pic>
      <p:pic>
        <p:nvPicPr>
          <p:cNvPr id="5125" name="Picture 5" descr="C:\Documents and Settings\gargasovae\Local Settings\Temporary Internet Files\Content.IE5\4MLAUQW8\MC9003496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581128"/>
            <a:ext cx="1302172" cy="1045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sz="3600" dirty="0" smtClean="0"/>
              <a:t>Zvuk se šíří pouze v </a:t>
            </a:r>
            <a:r>
              <a:rPr lang="cs-CZ" sz="3600" dirty="0" smtClean="0">
                <a:solidFill>
                  <a:srgbClr val="FF0000"/>
                </a:solidFill>
              </a:rPr>
              <a:t>látkových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prostředích</a:t>
            </a:r>
            <a:r>
              <a:rPr lang="cs-CZ" sz="3600" dirty="0" smtClean="0"/>
              <a:t>, kde si molekuly předávají energii             z kmitajícího zdroje zvuku.</a:t>
            </a:r>
          </a:p>
          <a:p>
            <a:pPr eaLnBrk="1" hangingPunct="1"/>
            <a:endParaRPr lang="cs-CZ" sz="1050" dirty="0" smtClean="0"/>
          </a:p>
          <a:p>
            <a:pPr eaLnBrk="1" hangingPunct="1"/>
            <a:r>
              <a:rPr lang="cs-CZ" sz="3600" dirty="0" smtClean="0"/>
              <a:t>Rychlost zvuku ovlivní i </a:t>
            </a:r>
            <a:r>
              <a:rPr lang="cs-CZ" sz="3600" dirty="0" smtClean="0">
                <a:solidFill>
                  <a:srgbClr val="FF0000"/>
                </a:solidFill>
              </a:rPr>
              <a:t>teplota</a:t>
            </a:r>
            <a:r>
              <a:rPr lang="cs-CZ" sz="3600" dirty="0" smtClean="0"/>
              <a:t>.</a:t>
            </a:r>
          </a:p>
          <a:p>
            <a:pPr eaLnBrk="1" hangingPunct="1"/>
            <a:endParaRPr lang="cs-CZ" sz="1050" dirty="0" smtClean="0"/>
          </a:p>
          <a:p>
            <a:pPr eaLnBrk="1" hangingPunct="1"/>
            <a:r>
              <a:rPr lang="cs-CZ" sz="3600" dirty="0" smtClean="0"/>
              <a:t>Ve </a:t>
            </a:r>
            <a:r>
              <a:rPr lang="cs-CZ" sz="3600" dirty="0" smtClean="0">
                <a:solidFill>
                  <a:srgbClr val="FF0000"/>
                </a:solidFill>
              </a:rPr>
              <a:t>vakuu</a:t>
            </a:r>
            <a:r>
              <a:rPr lang="cs-CZ" sz="3600" dirty="0" smtClean="0"/>
              <a:t> se zvuk </a:t>
            </a:r>
            <a:r>
              <a:rPr lang="cs-CZ" sz="3600" dirty="0" smtClean="0">
                <a:solidFill>
                  <a:srgbClr val="FF0000"/>
                </a:solidFill>
              </a:rPr>
              <a:t>nemůže šířit</a:t>
            </a:r>
            <a:r>
              <a:rPr lang="cs-CZ" sz="3600" dirty="0" smtClean="0"/>
              <a:t>.</a:t>
            </a:r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9144000" cy="4653135"/>
          </a:xfrm>
        </p:spPr>
        <p:txBody>
          <a:bodyPr/>
          <a:lstStyle/>
          <a:p>
            <a:pPr eaLnBrk="1" hangingPunct="1"/>
            <a:r>
              <a:rPr lang="cs-CZ" sz="3600" dirty="0" smtClean="0"/>
              <a:t>V různých prostředích je různá rychlost zvuku:</a:t>
            </a:r>
          </a:p>
          <a:p>
            <a:pPr lvl="2" eaLnBrk="1" hangingPunct="1"/>
            <a:r>
              <a:rPr lang="cs-CZ" sz="3600" dirty="0" smtClean="0"/>
              <a:t>ve vzduchu asi 340 m/s</a:t>
            </a:r>
          </a:p>
          <a:p>
            <a:pPr lvl="2" eaLnBrk="1" hangingPunct="1"/>
            <a:r>
              <a:rPr lang="cs-CZ" sz="3600" dirty="0" smtClean="0"/>
              <a:t>ve vodě asi 1460 m/s</a:t>
            </a:r>
          </a:p>
          <a:p>
            <a:pPr lvl="2" eaLnBrk="1" hangingPunct="1"/>
            <a:r>
              <a:rPr lang="cs-CZ" sz="3600" dirty="0" smtClean="0"/>
              <a:t>v oceli asi 5 000 m/s</a:t>
            </a:r>
          </a:p>
          <a:p>
            <a:pPr marL="914400" lvl="2" indent="0" eaLnBrk="1" hangingPunct="1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914400" lvl="2" indent="0" eaLnBrk="1" hangingPunct="1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Světlo: 300 000 </a:t>
            </a:r>
            <a:r>
              <a:rPr lang="cs-CZ" sz="3600" dirty="0" smtClean="0">
                <a:solidFill>
                  <a:srgbClr val="FF0000"/>
                </a:solidFill>
              </a:rPr>
              <a:t>000 m/s</a:t>
            </a:r>
            <a:r>
              <a:rPr lang="cs-CZ" sz="3600" dirty="0" smtClean="0">
                <a:solidFill>
                  <a:srgbClr val="FF0000"/>
                </a:solidFill>
              </a:rPr>
              <a:t>!</a:t>
            </a:r>
          </a:p>
          <a:p>
            <a:pPr eaLnBrk="1" hangingPunct="1"/>
            <a:endParaRPr lang="cs-CZ" sz="3600" b="1" dirty="0" smtClean="0"/>
          </a:p>
          <a:p>
            <a:pPr eaLnBrk="1" hangingPunct="1">
              <a:buNone/>
            </a:pPr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Opakování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sz="4000" b="1" dirty="0" smtClean="0"/>
              <a:t>Nepravidelným chvěním těles vzniká </a:t>
            </a:r>
            <a:r>
              <a:rPr lang="cs-CZ" sz="4000" b="1" dirty="0" smtClean="0">
                <a:solidFill>
                  <a:srgbClr val="FF0000"/>
                </a:solidFill>
              </a:rPr>
              <a:t>hluk</a:t>
            </a:r>
            <a:r>
              <a:rPr lang="cs-CZ" sz="4000" b="1" dirty="0" smtClean="0"/>
              <a:t>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4000" b="1" dirty="0" smtClean="0"/>
              <a:t>Pravidelným chvěním těles vzniká </a:t>
            </a:r>
            <a:r>
              <a:rPr lang="cs-CZ" sz="4000" b="1" dirty="0" smtClean="0">
                <a:solidFill>
                  <a:srgbClr val="FF0000"/>
                </a:solidFill>
              </a:rPr>
              <a:t>tón</a:t>
            </a:r>
            <a:r>
              <a:rPr lang="cs-CZ" sz="4000" b="1" dirty="0" smtClean="0"/>
              <a:t>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4000" b="1" dirty="0" smtClean="0"/>
              <a:t>Jednotlivé tóny se mohou lišit.</a:t>
            </a:r>
          </a:p>
          <a:p>
            <a:pPr eaLnBrk="1" hangingPunct="1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Různé tóny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4800" b="1" dirty="0" smtClean="0"/>
              <a:t>Hráč na trumpetu musí umět pracovat se svým rty na náustku nástroje, aby </a:t>
            </a:r>
          </a:p>
          <a:p>
            <a:pPr algn="ctr" eaLnBrk="1" hangingPunct="1">
              <a:buNone/>
            </a:pPr>
            <a:r>
              <a:rPr lang="cs-CZ" sz="4800" b="1" dirty="0" smtClean="0"/>
              <a:t>               vyluzoval různé tóny.</a:t>
            </a:r>
          </a:p>
        </p:txBody>
      </p:sp>
      <p:pic>
        <p:nvPicPr>
          <p:cNvPr id="2" name="Picture 2" descr="C:\Documents and Settings\gargasovae\Local Settings\Temporary Internet Files\Content.IE5\JGBW9EID\MP9004000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1584176" cy="2375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Různé tóny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4800" b="1" dirty="0" smtClean="0"/>
              <a:t>Klavír je složen z mnoha různě hrubých či tenkých strun, aby zněl různými tóny.</a:t>
            </a:r>
          </a:p>
        </p:txBody>
      </p:sp>
      <p:pic>
        <p:nvPicPr>
          <p:cNvPr id="3074" name="Picture 2" descr="C:\Documents and Settings\gargasovae\Local Settings\Temporary Internet Files\Content.IE5\EYLXIMMO\MP9004049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43457"/>
            <a:ext cx="3240360" cy="2314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260350"/>
            <a:ext cx="8116887" cy="1462088"/>
          </a:xfrm>
        </p:spPr>
        <p:txBody>
          <a:bodyPr/>
          <a:lstStyle/>
          <a:p>
            <a:pPr algn="ctr" eaLnBrk="1" hangingPunct="1"/>
            <a:r>
              <a:rPr lang="cs-CZ" sz="5400" b="1" dirty="0" smtClean="0"/>
              <a:t>Různé tóny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4800" b="1" dirty="0" smtClean="0"/>
              <a:t>Pokud naplníme lahve vodou do různé výše a foukáme do nich, slyšíme různě vysoké tóny.</a:t>
            </a:r>
          </a:p>
        </p:txBody>
      </p:sp>
      <p:pic>
        <p:nvPicPr>
          <p:cNvPr id="2" name="Picture 2" descr="C:\Documents and Settings\gargasovae\Local Settings\Temporary Internet Files\Content.IE5\4MLAUQW8\MC900250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81128"/>
            <a:ext cx="756723" cy="1960711"/>
          </a:xfrm>
          <a:prstGeom prst="rect">
            <a:avLst/>
          </a:prstGeom>
          <a:noFill/>
        </p:spPr>
      </p:pic>
      <p:sp>
        <p:nvSpPr>
          <p:cNvPr id="5" name="Šipka doleva 4"/>
          <p:cNvSpPr/>
          <p:nvPr/>
        </p:nvSpPr>
        <p:spPr>
          <a:xfrm>
            <a:off x="1115616" y="4509120"/>
            <a:ext cx="1296144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4789591"/>
            <a:ext cx="55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FÚ</a:t>
            </a: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Frekvence tónu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9144000" cy="4941167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O výšce tónu rozhoduje to, jak rychle zdroj zvuku kmitá.</a:t>
            </a:r>
          </a:p>
          <a:p>
            <a:pPr eaLnBrk="1" hangingPunct="1"/>
            <a:r>
              <a:rPr lang="cs-CZ" sz="3600" b="1" dirty="0" smtClean="0"/>
              <a:t>Rychlost kmitání charakterizuje </a:t>
            </a:r>
            <a:r>
              <a:rPr lang="cs-CZ" sz="3600" b="1" dirty="0" smtClean="0">
                <a:solidFill>
                  <a:srgbClr val="FF0000"/>
                </a:solidFill>
              </a:rPr>
              <a:t>kmitočet</a:t>
            </a:r>
            <a:r>
              <a:rPr lang="cs-CZ" sz="3600" b="1" dirty="0" smtClean="0"/>
              <a:t> (frekvence) tónu.</a:t>
            </a:r>
          </a:p>
          <a:p>
            <a:pPr eaLnBrk="1" hangingPunct="1"/>
            <a:r>
              <a:rPr lang="cs-CZ" sz="3600" b="1" dirty="0" smtClean="0"/>
              <a:t>Kmitočet představuje počet pravidelných změn za 1 sekundu.</a:t>
            </a:r>
          </a:p>
          <a:p>
            <a:pPr eaLnBrk="1" hangingPunct="1"/>
            <a:r>
              <a:rPr lang="cs-CZ" sz="3600" b="1" dirty="0" smtClean="0"/>
              <a:t> Jednotkou je </a:t>
            </a:r>
            <a:r>
              <a:rPr lang="cs-CZ" sz="3600" b="1" dirty="0" smtClean="0">
                <a:solidFill>
                  <a:srgbClr val="FF0000"/>
                </a:solidFill>
              </a:rPr>
              <a:t>1 Hz </a:t>
            </a:r>
            <a:r>
              <a:rPr lang="cs-CZ" sz="3600" b="1" dirty="0" smtClean="0"/>
              <a:t>(Hertz).</a:t>
            </a:r>
          </a:p>
          <a:p>
            <a:pPr eaLnBrk="1" hangingPunct="1"/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350"/>
            <a:ext cx="8100393" cy="1462088"/>
          </a:xfrm>
        </p:spPr>
        <p:txBody>
          <a:bodyPr/>
          <a:lstStyle/>
          <a:p>
            <a:pPr eaLnBrk="1" hangingPunct="1"/>
            <a:r>
              <a:rPr lang="cs-CZ" sz="2800" i="1" dirty="0" smtClean="0"/>
              <a:t>(zapiš do sešitu)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97113"/>
            <a:ext cx="9144000" cy="4752528"/>
          </a:xfrm>
        </p:spPr>
        <p:txBody>
          <a:bodyPr/>
          <a:lstStyle/>
          <a:p>
            <a:pPr eaLnBrk="1" hangingPunct="1"/>
            <a:r>
              <a:rPr lang="cs-CZ" sz="3600" dirty="0" smtClean="0"/>
              <a:t>Různé zdroje zvuku kmitají různě rychle.</a:t>
            </a:r>
          </a:p>
          <a:p>
            <a:pPr eaLnBrk="1" hangingPunct="1"/>
            <a:r>
              <a:rPr lang="cs-CZ" sz="3600" dirty="0" smtClean="0"/>
              <a:t>Rychlost kmitání ovlivňuje výšku tónu.</a:t>
            </a:r>
          </a:p>
          <a:p>
            <a:pPr eaLnBrk="1" hangingPunct="1"/>
            <a:r>
              <a:rPr lang="cs-CZ" sz="3600" dirty="0" smtClean="0"/>
              <a:t>Počet změn za 1 s udává fyzikální veličina </a:t>
            </a:r>
            <a:r>
              <a:rPr lang="cs-CZ" sz="3600" dirty="0" smtClean="0">
                <a:solidFill>
                  <a:srgbClr val="FF0000"/>
                </a:solidFill>
              </a:rPr>
              <a:t>frekvence – kmitočet</a:t>
            </a:r>
            <a:r>
              <a:rPr lang="cs-CZ" sz="3600" dirty="0" smtClean="0"/>
              <a:t>.</a:t>
            </a:r>
          </a:p>
          <a:p>
            <a:pPr eaLnBrk="1" hangingPunct="1"/>
            <a:r>
              <a:rPr lang="cs-CZ" sz="3600" dirty="0" smtClean="0"/>
              <a:t>Její jednotkou je 1 Hertz (Hz).</a:t>
            </a:r>
          </a:p>
          <a:p>
            <a:pPr eaLnBrk="1" hangingPunct="1"/>
            <a:r>
              <a:rPr lang="cs-CZ" sz="3600" dirty="0" smtClean="0"/>
              <a:t>Vyšší kmitočet – vyšší tón.</a:t>
            </a:r>
          </a:p>
          <a:p>
            <a:pPr eaLnBrk="1" hangingPunct="1"/>
            <a:endParaRPr lang="cs-CZ" sz="360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1050" b="1" dirty="0" smtClean="0"/>
          </a:p>
          <a:p>
            <a:pPr eaLnBrk="1" hangingPunct="1"/>
            <a:endParaRPr lang="cs-CZ" sz="3600" b="1" dirty="0" smtClean="0"/>
          </a:p>
          <a:p>
            <a:pPr algn="ctr" eaLnBrk="1" hangingPunct="1">
              <a:buNone/>
            </a:pPr>
            <a:endParaRPr lang="cs-C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Šíření zvuku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8880"/>
            <a:ext cx="9144000" cy="4509119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Zvuk se šíří látkami pevnými, kapalnými a plynnými.</a:t>
            </a:r>
          </a:p>
          <a:p>
            <a:pPr eaLnBrk="1" hangingPunct="1"/>
            <a:endParaRPr lang="cs-CZ" sz="1050" b="1" dirty="0" smtClean="0"/>
          </a:p>
          <a:p>
            <a:pPr eaLnBrk="1" hangingPunct="1"/>
            <a:r>
              <a:rPr lang="cs-CZ" sz="3600" b="1" dirty="0" smtClean="0"/>
              <a:t>Nemůže se šířit ve vakuu.</a:t>
            </a:r>
          </a:p>
          <a:p>
            <a:pPr eaLnBrk="1" hangingPunct="1">
              <a:buNone/>
            </a:pPr>
            <a:endParaRPr lang="cs-CZ" sz="3600" b="1" dirty="0" smtClean="0"/>
          </a:p>
          <a:p>
            <a:pPr algn="ctr" eaLnBrk="1" hangingPunct="1">
              <a:buNone/>
            </a:pPr>
            <a:r>
              <a:rPr lang="cs-CZ" sz="6000" b="1" dirty="0" smtClean="0"/>
              <a:t>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1" cy="1462088"/>
          </a:xfrm>
        </p:spPr>
        <p:txBody>
          <a:bodyPr/>
          <a:lstStyle/>
          <a:p>
            <a:pPr algn="ctr" eaLnBrk="1" hangingPunct="1"/>
            <a:r>
              <a:rPr lang="cs-CZ" sz="6000" b="1" dirty="0" smtClean="0"/>
              <a:t>Šíření zvuku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144000" cy="4725143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Zvukový rozruch se šíří </a:t>
            </a:r>
            <a:r>
              <a:rPr lang="cs-CZ" sz="3600" b="1" dirty="0" smtClean="0">
                <a:solidFill>
                  <a:srgbClr val="FF0000"/>
                </a:solidFill>
              </a:rPr>
              <a:t>srážkami </a:t>
            </a:r>
            <a:r>
              <a:rPr lang="cs-CZ" sz="3600" b="1" dirty="0" smtClean="0"/>
              <a:t>molekul prostředí, které si předávají energii kmitajícího zdroje.</a:t>
            </a:r>
          </a:p>
          <a:p>
            <a:pPr eaLnBrk="1" hangingPunct="1"/>
            <a:endParaRPr lang="cs-CZ" sz="3600" b="1" dirty="0" smtClean="0"/>
          </a:p>
          <a:p>
            <a:pPr eaLnBrk="1" hangingPunct="1"/>
            <a:r>
              <a:rPr lang="cs-CZ" sz="3600" b="1" dirty="0" smtClean="0">
                <a:solidFill>
                  <a:srgbClr val="FF0000"/>
                </a:solidFill>
              </a:rPr>
              <a:t>Tam, kde nejsou molekuly, se nemá co srážet!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1418</TotalTime>
  <Words>359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Směsice</vt:lpstr>
      <vt:lpstr>Šíření zvuku prostředím Tón</vt:lpstr>
      <vt:lpstr>Opakování</vt:lpstr>
      <vt:lpstr>Různé tóny</vt:lpstr>
      <vt:lpstr>Různé tóny</vt:lpstr>
      <vt:lpstr>Různé tóny</vt:lpstr>
      <vt:lpstr>Frekvence tónu</vt:lpstr>
      <vt:lpstr>(zapiš do sešitu)</vt:lpstr>
      <vt:lpstr>Šíření zvuku</vt:lpstr>
      <vt:lpstr>Šíření zvuku</vt:lpstr>
      <vt:lpstr>Šíření zvuku</vt:lpstr>
      <vt:lpstr>Otázka</vt:lpstr>
      <vt:lpstr>(zapiš do sešitu)</vt:lpstr>
      <vt:lpstr>(zapiš do sešitu)</vt:lpstr>
    </vt:vector>
  </TitlesOfParts>
  <Company>mrdka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lze vysvětlit elektrování těles</dc:title>
  <dc:creator>sekacos</dc:creator>
  <cp:lastModifiedBy>Eva Gargašová</cp:lastModifiedBy>
  <cp:revision>149</cp:revision>
  <dcterms:created xsi:type="dcterms:W3CDTF">2006-09-30T21:18:00Z</dcterms:created>
  <dcterms:modified xsi:type="dcterms:W3CDTF">2014-06-04T08:30:10Z</dcterms:modified>
</cp:coreProperties>
</file>