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4" r:id="rId2"/>
    <p:sldId id="319" r:id="rId3"/>
    <p:sldId id="402" r:id="rId4"/>
    <p:sldId id="373" r:id="rId5"/>
    <p:sldId id="399" r:id="rId6"/>
    <p:sldId id="400" r:id="rId7"/>
    <p:sldId id="401" r:id="rId8"/>
    <p:sldId id="390" r:id="rId9"/>
    <p:sldId id="394" r:id="rId10"/>
    <p:sldId id="395" r:id="rId11"/>
    <p:sldId id="403" r:id="rId12"/>
    <p:sldId id="40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990033"/>
    <a:srgbClr val="FFFF66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0985" autoAdjust="0"/>
  </p:normalViewPr>
  <p:slideViewPr>
    <p:cSldViewPr>
      <p:cViewPr varScale="1">
        <p:scale>
          <a:sx n="100" d="100"/>
          <a:sy n="100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09A8A6-A68C-4804-A32F-120F142C56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81AF-E1E6-4BD1-B2E1-EE2D5795B5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E066-EF21-4800-BB07-11AD6B2E5B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5944-CC27-4B28-88B2-2C1513E3A8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189E-8CF6-4D76-A668-CA975133AE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9E24-8900-4D2B-8ED7-2FAF3E44DF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C278-B46E-4174-BA4B-C57A29A62E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F909-A25C-4D86-9BB2-FCE6E050D4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5F4F-6157-47C6-BFC1-4B7F21016A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91AC-F289-4E26-AA88-73F4B2B4A7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09F1-5AA7-492C-B31E-4CB070FE6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1CA1A2-35A1-4170-B19E-F1836601DD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12777"/>
            <a:ext cx="6048672" cy="1872207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Ucho jako přijímač zvuku</a:t>
            </a:r>
            <a:r>
              <a:rPr lang="cs-CZ" sz="5400" b="1" smtClean="0"/>
              <a:t/>
            </a:r>
            <a:br>
              <a:rPr lang="cs-CZ" sz="5400" b="1" smtClean="0"/>
            </a:br>
            <a:r>
              <a:rPr lang="cs-CZ" sz="5400" b="1" smtClean="0"/>
              <a:t>Ultrazvuk</a:t>
            </a:r>
            <a:endParaRPr lang="cs-CZ" sz="5400" b="1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044825" y="0"/>
            <a:ext cx="52339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 dirty="0"/>
              <a:t>                   </a:t>
            </a:r>
          </a:p>
          <a:p>
            <a:pPr algn="ctr"/>
            <a:r>
              <a:rPr lang="cs-CZ" dirty="0"/>
              <a:t>                                                                      </a:t>
            </a:r>
          </a:p>
        </p:txBody>
      </p:sp>
      <p:pic>
        <p:nvPicPr>
          <p:cNvPr id="1026" name="Picture 2" descr="C:\Documents and Settings\gargasovae\Local Settings\Temporary Internet Files\Content.IE5\EYLXIMMO\MP9004227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429000"/>
            <a:ext cx="2045923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Ultrazvuk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144000" cy="5085183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Šíření ultrazvuku prostředím se používá k různým účelům.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V chemii je možné ultrazvukem získat emulze kapalin, které se jinak nemísí.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Zjišťují se jím kazy v odlitcích.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Používá se v medicíně k diagnostice plodu či ledvinových kamenů.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Ultrazvukem se čistí šperky.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Používá se k vyhledávání ložisek nerostů.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2800" b="1" dirty="0" smtClean="0"/>
              <a:t>Slouží jako sonar k vyhledávání pod vodou.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/>
            <a:r>
              <a:rPr lang="cs-CZ" b="1" dirty="0" smtClean="0"/>
              <a:t>Zvuky mimo rozsah lidského vnímání nazýváme infrazvuk a ultrazvuk.</a:t>
            </a:r>
          </a:p>
          <a:p>
            <a:pPr eaLnBrk="1" hangingPunct="1"/>
            <a:r>
              <a:rPr lang="cs-CZ" sz="3200" b="1" dirty="0" smtClean="0">
                <a:solidFill>
                  <a:srgbClr val="FF0000"/>
                </a:solidFill>
              </a:rPr>
              <a:t>Ultrazvuk</a:t>
            </a:r>
            <a:r>
              <a:rPr lang="cs-CZ" sz="3200" b="1" dirty="0" smtClean="0"/>
              <a:t> má široké využití:</a:t>
            </a:r>
          </a:p>
          <a:p>
            <a:pPr lvl="1" eaLnBrk="1" hangingPunct="1"/>
            <a:r>
              <a:rPr lang="cs-CZ" b="1" dirty="0" smtClean="0"/>
              <a:t>v chemii k míchání emulzí</a:t>
            </a:r>
          </a:p>
          <a:p>
            <a:pPr lvl="1" eaLnBrk="1" hangingPunct="1"/>
            <a:r>
              <a:rPr lang="cs-CZ" b="1" dirty="0" smtClean="0"/>
              <a:t>v medicíně k diagnostice plodu</a:t>
            </a:r>
          </a:p>
          <a:p>
            <a:pPr lvl="1" eaLnBrk="1" hangingPunct="1"/>
            <a:r>
              <a:rPr lang="cs-CZ" b="1" dirty="0" smtClean="0"/>
              <a:t>v geologii k vyhledávání ložisek kovů</a:t>
            </a:r>
          </a:p>
          <a:p>
            <a:pPr lvl="1" eaLnBrk="1" hangingPunct="1"/>
            <a:r>
              <a:rPr lang="cs-CZ" b="1" dirty="0" smtClean="0"/>
              <a:t>sonar ke zjišťování objektů pod vodou</a:t>
            </a:r>
          </a:p>
          <a:p>
            <a:pPr lvl="1" eaLnBrk="1" hangingPunct="1"/>
            <a:r>
              <a:rPr lang="cs-CZ" b="1" smtClean="0"/>
              <a:t>k </a:t>
            </a:r>
            <a:r>
              <a:rPr lang="cs-CZ" b="1" dirty="0" smtClean="0"/>
              <a:t>čištění kovů a šperků</a:t>
            </a:r>
          </a:p>
          <a:p>
            <a:pPr lvl="1" eaLnBrk="1" hangingPunct="1"/>
            <a:r>
              <a:rPr lang="cs-CZ" b="1" dirty="0" smtClean="0"/>
              <a:t>v technice ke zjišťování skrytých vad odlitků</a:t>
            </a:r>
          </a:p>
          <a:p>
            <a:pPr eaLnBrk="1" hangingPunct="1"/>
            <a:endParaRPr lang="cs-CZ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ultrazvukové snímky</a:t>
            </a:r>
            <a:endParaRPr lang="cs-CZ" b="1" dirty="0"/>
          </a:p>
        </p:txBody>
      </p:sp>
      <p:pic>
        <p:nvPicPr>
          <p:cNvPr id="4098" name="Picture 2" descr="U:\Obrázky\Ultrasound_Scan_ND_0118100812_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3714286" cy="3761905"/>
          </a:xfrm>
          <a:prstGeom prst="rect">
            <a:avLst/>
          </a:prstGeom>
          <a:noFill/>
        </p:spPr>
      </p:pic>
      <p:pic>
        <p:nvPicPr>
          <p:cNvPr id="4099" name="Picture 3" descr="U:\Obrázky\800px-Early_ultras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348880"/>
            <a:ext cx="4968552" cy="368867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187624" y="609329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ruka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609329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lidský plod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Zvuk se šíří pouze v látkových prostředích, které obsahují molekuly a atomy látky.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sz="4000" b="1" dirty="0" smtClean="0"/>
              <a:t>Abychom zvuk vnímali, musí existovat </a:t>
            </a:r>
            <a:r>
              <a:rPr lang="cs-CZ" sz="4000" b="1" dirty="0" smtClean="0">
                <a:solidFill>
                  <a:srgbClr val="FF0000"/>
                </a:solidFill>
              </a:rPr>
              <a:t>zdroj</a:t>
            </a:r>
            <a:r>
              <a:rPr lang="cs-CZ" sz="4000" b="1" dirty="0" smtClean="0"/>
              <a:t> zvuku, </a:t>
            </a:r>
            <a:r>
              <a:rPr lang="cs-CZ" sz="4000" b="1" dirty="0" smtClean="0">
                <a:solidFill>
                  <a:srgbClr val="FF0000"/>
                </a:solidFill>
              </a:rPr>
              <a:t>látkové</a:t>
            </a:r>
            <a:r>
              <a:rPr lang="cs-CZ" sz="4000" b="1" dirty="0" smtClean="0"/>
              <a:t> </a:t>
            </a:r>
            <a:r>
              <a:rPr lang="cs-CZ" sz="4000" b="1" dirty="0" smtClean="0">
                <a:solidFill>
                  <a:srgbClr val="FF0000"/>
                </a:solidFill>
              </a:rPr>
              <a:t>prostředí</a:t>
            </a:r>
            <a:r>
              <a:rPr lang="cs-CZ" sz="4000" b="1" dirty="0" smtClean="0"/>
              <a:t> k šíření zvuku a zdravý </a:t>
            </a:r>
            <a:r>
              <a:rPr lang="cs-CZ" sz="4000" b="1" dirty="0" smtClean="0">
                <a:solidFill>
                  <a:srgbClr val="FF0000"/>
                </a:solidFill>
              </a:rPr>
              <a:t>sluch</a:t>
            </a:r>
            <a:r>
              <a:rPr lang="cs-CZ" sz="4000" b="1" dirty="0" smtClean="0"/>
              <a:t>. 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/>
              <a:t>Lidské ucho</a:t>
            </a:r>
            <a:endParaRPr lang="cs-CZ" sz="5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4608512" cy="48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Vnější ucho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9144000" cy="4293095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Tvoří </a:t>
            </a:r>
            <a:r>
              <a:rPr lang="cs-CZ" sz="3600" b="1" dirty="0" smtClean="0">
                <a:solidFill>
                  <a:srgbClr val="FF0000"/>
                </a:solidFill>
              </a:rPr>
              <a:t>boltec</a:t>
            </a:r>
            <a:r>
              <a:rPr lang="cs-CZ" sz="3600" b="1" dirty="0" smtClean="0"/>
              <a:t> a zevní </a:t>
            </a:r>
            <a:r>
              <a:rPr lang="cs-CZ" sz="3600" b="1" dirty="0" smtClean="0">
                <a:solidFill>
                  <a:srgbClr val="FF0000"/>
                </a:solidFill>
              </a:rPr>
              <a:t>zvukovod</a:t>
            </a:r>
            <a:r>
              <a:rPr lang="cs-CZ" sz="3600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 Zachycuje zvukový rozruch, který se šíří prostředím, a vede jej k </a:t>
            </a:r>
            <a:r>
              <a:rPr lang="cs-CZ" sz="3600" b="1" dirty="0" smtClean="0">
                <a:solidFill>
                  <a:srgbClr val="FF0000"/>
                </a:solidFill>
              </a:rPr>
              <a:t>bubínku</a:t>
            </a:r>
            <a:r>
              <a:rPr lang="cs-CZ" sz="3600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 Je to tenká a citlivá blána, která odděluje vnější a střední ucho.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Střední ucho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9144000" cy="4293095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Obsahuje malé kůstky (</a:t>
            </a:r>
            <a:r>
              <a:rPr lang="cs-CZ" sz="3600" b="1" dirty="0" smtClean="0">
                <a:solidFill>
                  <a:srgbClr val="FF0000"/>
                </a:solidFill>
              </a:rPr>
              <a:t>kladívko,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kovadlinku </a:t>
            </a:r>
            <a:r>
              <a:rPr lang="cs-CZ" sz="3600" b="1" dirty="0" smtClean="0"/>
              <a:t>a</a:t>
            </a:r>
            <a:r>
              <a:rPr lang="cs-CZ" sz="3600" b="1" dirty="0" smtClean="0">
                <a:solidFill>
                  <a:srgbClr val="FF0000"/>
                </a:solidFill>
              </a:rPr>
              <a:t> třmínek</a:t>
            </a:r>
            <a:r>
              <a:rPr lang="cs-CZ" sz="3600" b="1" dirty="0" smtClean="0"/>
              <a:t>), které se chvěním bubínku rozkmitají.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 Chvění se přenáší až k vnitřnímu uchu.</a:t>
            </a:r>
          </a:p>
          <a:p>
            <a:pPr eaLnBrk="1" hangingPunct="1">
              <a:buSzPct val="100000"/>
              <a:buNone/>
            </a:pPr>
            <a:r>
              <a:rPr lang="cs-CZ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Vnitřní ucho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581127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Obsahuje malé polokruhové kanálky a </a:t>
            </a:r>
            <a:r>
              <a:rPr lang="cs-CZ" sz="3600" b="1" dirty="0" smtClean="0">
                <a:solidFill>
                  <a:srgbClr val="FF0000"/>
                </a:solidFill>
              </a:rPr>
              <a:t>hlemýždě</a:t>
            </a:r>
            <a:r>
              <a:rPr lang="cs-CZ" sz="3600" b="1" dirty="0" smtClean="0"/>
              <a:t>, který je vyplněn kapalinou.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 Chvění způsobuje </a:t>
            </a:r>
            <a:r>
              <a:rPr lang="cs-CZ" sz="3600" b="1" dirty="0" smtClean="0">
                <a:solidFill>
                  <a:srgbClr val="FF0000"/>
                </a:solidFill>
              </a:rPr>
              <a:t>změny tlaku ve vnitřním uchu</a:t>
            </a:r>
            <a:r>
              <a:rPr lang="cs-CZ" sz="3600" b="1" dirty="0" smtClean="0"/>
              <a:t>, kde je asi 30 000 nervů, kterými se podráždění </a:t>
            </a:r>
            <a:r>
              <a:rPr lang="cs-CZ" sz="3600" b="1" dirty="0" smtClean="0">
                <a:solidFill>
                  <a:srgbClr val="FF0000"/>
                </a:solidFill>
              </a:rPr>
              <a:t>přenáší až do mozku</a:t>
            </a:r>
            <a:r>
              <a:rPr lang="cs-CZ" sz="3600" b="1" dirty="0" smtClean="0"/>
              <a:t>.</a:t>
            </a:r>
          </a:p>
          <a:p>
            <a:pPr eaLnBrk="1" hangingPunct="1">
              <a:buSzPct val="100000"/>
              <a:buNone/>
            </a:pPr>
            <a:r>
              <a:rPr lang="cs-CZ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Lidské ucho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013175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Naše ucho může zachytit jen zvuky v jistém rozmezí kmitočtu.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Udává se </a:t>
            </a:r>
            <a:r>
              <a:rPr lang="cs-CZ" sz="3600" b="1" dirty="0" smtClean="0">
                <a:solidFill>
                  <a:srgbClr val="FF0000"/>
                </a:solidFill>
              </a:rPr>
              <a:t>16 Hz </a:t>
            </a:r>
            <a:r>
              <a:rPr lang="cs-CZ" sz="3600" b="1" dirty="0" smtClean="0"/>
              <a:t>jako </a:t>
            </a:r>
            <a:r>
              <a:rPr lang="cs-CZ" sz="3600" b="1" dirty="0" smtClean="0">
                <a:solidFill>
                  <a:srgbClr val="FF0000"/>
                </a:solidFill>
              </a:rPr>
              <a:t>dolní</a:t>
            </a:r>
            <a:r>
              <a:rPr lang="cs-CZ" sz="3600" b="1" dirty="0" smtClean="0"/>
              <a:t> hranice slyšitelnosti a </a:t>
            </a:r>
            <a:r>
              <a:rPr lang="cs-CZ" sz="3600" b="1" dirty="0" smtClean="0">
                <a:solidFill>
                  <a:srgbClr val="FF0000"/>
                </a:solidFill>
              </a:rPr>
              <a:t>20 000 Hz </a:t>
            </a:r>
            <a:r>
              <a:rPr lang="cs-CZ" sz="3600" b="1" dirty="0" smtClean="0"/>
              <a:t>jako </a:t>
            </a:r>
            <a:r>
              <a:rPr lang="cs-CZ" sz="3600" b="1" dirty="0" smtClean="0">
                <a:solidFill>
                  <a:srgbClr val="FF0000"/>
                </a:solidFill>
              </a:rPr>
              <a:t>horní</a:t>
            </a:r>
            <a:r>
              <a:rPr lang="cs-CZ" sz="3600" b="1" dirty="0" smtClean="0"/>
              <a:t> hranice slyšitelnosti.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Ve stáří klesá hlavně horní hranice, asi na 16 000 Hz.</a:t>
            </a:r>
          </a:p>
          <a:p>
            <a:pPr eaLnBrk="1" hangingPunct="1">
              <a:buSzPct val="100000"/>
              <a:buNone/>
            </a:pPr>
            <a:r>
              <a:rPr lang="cs-CZ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3"/>
          </a:xfrm>
        </p:spPr>
        <p:txBody>
          <a:bodyPr/>
          <a:lstStyle/>
          <a:p>
            <a:pPr eaLnBrk="1" hangingPunct="1"/>
            <a:r>
              <a:rPr lang="cs-CZ" b="1" dirty="0" smtClean="0"/>
              <a:t>Lidské ucho se skládá ze tří částí:</a:t>
            </a:r>
          </a:p>
          <a:p>
            <a:pPr lvl="1" eaLnBrk="1" hangingPunct="1"/>
            <a:r>
              <a:rPr lang="cs-CZ" b="1" dirty="0" smtClean="0"/>
              <a:t>vnější ucho (boltec a zvukovod)</a:t>
            </a:r>
          </a:p>
          <a:p>
            <a:pPr lvl="1" eaLnBrk="1" hangingPunct="1"/>
            <a:r>
              <a:rPr lang="cs-CZ" b="1" dirty="0" smtClean="0"/>
              <a:t>střední ucho ( bubínek a ušní kůstky)</a:t>
            </a:r>
          </a:p>
          <a:p>
            <a:pPr lvl="1" eaLnBrk="1" hangingPunct="1"/>
            <a:r>
              <a:rPr lang="cs-CZ" b="1" dirty="0" smtClean="0"/>
              <a:t>vnitřní ucho (hlemýžď a sluchové nervy)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b="1" dirty="0" smtClean="0"/>
              <a:t>Zvukový rozruch se přenáší chvěním (</a:t>
            </a:r>
            <a:r>
              <a:rPr lang="cs-CZ" sz="2800" b="1" dirty="0" smtClean="0"/>
              <a:t>bubínek,  kůstky, hlemýžď</a:t>
            </a:r>
            <a:r>
              <a:rPr lang="cs-CZ" b="1" dirty="0" smtClean="0"/>
              <a:t>) až do mozku.</a:t>
            </a:r>
          </a:p>
          <a:p>
            <a:pPr eaLnBrk="1" hangingPunct="1"/>
            <a:endParaRPr lang="cs-CZ" sz="1100" b="1" dirty="0" smtClean="0"/>
          </a:p>
          <a:p>
            <a:pPr eaLnBrk="1" hangingPunct="1"/>
            <a:r>
              <a:rPr lang="cs-CZ" b="1" dirty="0" smtClean="0"/>
              <a:t>Naše ucho vnímá rozsah </a:t>
            </a:r>
            <a:r>
              <a:rPr lang="cs-CZ" sz="2800" b="1" dirty="0" smtClean="0">
                <a:solidFill>
                  <a:srgbClr val="FF0000"/>
                </a:solidFill>
              </a:rPr>
              <a:t>16 Hz – 20000 Hz.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ultrazvuk x infrazvuk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Zvuky, které mají kmitočty </a:t>
            </a:r>
            <a:r>
              <a:rPr lang="cs-CZ" sz="3600" b="1" dirty="0" smtClean="0">
                <a:solidFill>
                  <a:srgbClr val="FF0000"/>
                </a:solidFill>
              </a:rPr>
              <a:t>menší</a:t>
            </a:r>
            <a:r>
              <a:rPr lang="cs-CZ" sz="3600" b="1" dirty="0" smtClean="0"/>
              <a:t> než 16 Hz řadíme mezi </a:t>
            </a:r>
            <a:r>
              <a:rPr lang="cs-CZ" sz="3600" b="1" dirty="0" smtClean="0">
                <a:solidFill>
                  <a:srgbClr val="FF0000"/>
                </a:solidFill>
              </a:rPr>
              <a:t>infrazvuky</a:t>
            </a:r>
            <a:r>
              <a:rPr lang="cs-CZ" sz="3600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sz="3600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Zvuky, které mají kmitočty </a:t>
            </a:r>
            <a:r>
              <a:rPr lang="cs-CZ" sz="3600" b="1" dirty="0" smtClean="0">
                <a:solidFill>
                  <a:srgbClr val="FF0000"/>
                </a:solidFill>
              </a:rPr>
              <a:t>větší</a:t>
            </a:r>
            <a:r>
              <a:rPr lang="cs-CZ" sz="3600" b="1" dirty="0" smtClean="0"/>
              <a:t> než 20 000 Hz řadíme mezi </a:t>
            </a:r>
            <a:r>
              <a:rPr lang="cs-CZ" sz="3600" b="1" dirty="0" smtClean="0">
                <a:solidFill>
                  <a:srgbClr val="FF0000"/>
                </a:solidFill>
              </a:rPr>
              <a:t>ultrazvuky</a:t>
            </a:r>
            <a:r>
              <a:rPr lang="cs-CZ" sz="3600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sz="3600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FF0000"/>
                </a:solidFill>
              </a:rPr>
              <a:t>Ultrazvuk a infrazvuk nevnímáme!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1480</TotalTime>
  <Words>410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Směsice</vt:lpstr>
      <vt:lpstr>Ucho jako přijímač zvuku Ultrazvuk</vt:lpstr>
      <vt:lpstr>Opakování</vt:lpstr>
      <vt:lpstr>Lidské ucho</vt:lpstr>
      <vt:lpstr>Vnější ucho</vt:lpstr>
      <vt:lpstr>Střední ucho</vt:lpstr>
      <vt:lpstr>Vnitřní ucho</vt:lpstr>
      <vt:lpstr>Lidské ucho</vt:lpstr>
      <vt:lpstr>(zapiš do sešitu)</vt:lpstr>
      <vt:lpstr>ultrazvuk x infrazvuk</vt:lpstr>
      <vt:lpstr>Ultrazvuk</vt:lpstr>
      <vt:lpstr>(zapiš do sešitu)</vt:lpstr>
      <vt:lpstr>ultrazvukové snímky</vt:lpstr>
    </vt:vector>
  </TitlesOfParts>
  <Company>mrdka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lze vysvětlit elektrování těles</dc:title>
  <dc:creator>sekacos</dc:creator>
  <cp:lastModifiedBy>Eva Gargašová</cp:lastModifiedBy>
  <cp:revision>157</cp:revision>
  <dcterms:created xsi:type="dcterms:W3CDTF">2006-09-30T21:18:00Z</dcterms:created>
  <dcterms:modified xsi:type="dcterms:W3CDTF">2014-06-09T05:01:46Z</dcterms:modified>
</cp:coreProperties>
</file>